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62" r:id="rId2"/>
    <p:sldId id="341" r:id="rId3"/>
    <p:sldId id="376" r:id="rId4"/>
    <p:sldId id="377" r:id="rId5"/>
    <p:sldId id="378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6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3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8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b="1" baseline="0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latin typeface="Comic Sans MS" pitchFamily="66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1"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Nein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657792"/>
        <c:axId val="74659328"/>
        <c:axId val="0"/>
      </c:bar3DChart>
      <c:catAx>
        <c:axId val="7465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659328"/>
        <c:crosses val="autoZero"/>
        <c:auto val="1"/>
        <c:lblAlgn val="ctr"/>
        <c:lblOffset val="100"/>
        <c:noMultiLvlLbl val="0"/>
      </c:catAx>
      <c:valAx>
        <c:axId val="7465932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4657792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534528"/>
        <c:axId val="76536064"/>
        <c:axId val="0"/>
      </c:bar3DChart>
      <c:catAx>
        <c:axId val="7653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536064"/>
        <c:crosses val="autoZero"/>
        <c:auto val="1"/>
        <c:lblAlgn val="ctr"/>
        <c:lblOffset val="100"/>
        <c:noMultiLvlLbl val="0"/>
      </c:catAx>
      <c:valAx>
        <c:axId val="765360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6534528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3 - 4,5 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d/m/yyyy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587776"/>
        <c:axId val="76589312"/>
        <c:axId val="0"/>
      </c:bar3DChart>
      <c:catAx>
        <c:axId val="765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589312"/>
        <c:crosses val="autoZero"/>
        <c:auto val="1"/>
        <c:lblAlgn val="ctr"/>
        <c:lblOffset val="100"/>
        <c:noMultiLvlLbl val="0"/>
      </c:catAx>
      <c:valAx>
        <c:axId val="765893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6587776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707712"/>
        <c:axId val="76709248"/>
        <c:axId val="0"/>
      </c:bar3DChart>
      <c:catAx>
        <c:axId val="7670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709248"/>
        <c:crosses val="autoZero"/>
        <c:auto val="1"/>
        <c:lblAlgn val="ctr"/>
        <c:lblOffset val="100"/>
        <c:noMultiLvlLbl val="0"/>
      </c:catAx>
      <c:valAx>
        <c:axId val="767092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6707712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4239270832983"/>
          <c:y val="5.2703978422117499E-2"/>
          <c:w val="0.5299245650595501"/>
          <c:h val="0.90406847154894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die Musikschule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die Fremdsprache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der Sport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669312"/>
        <c:axId val="76670848"/>
        <c:axId val="0"/>
      </c:bar3DChart>
      <c:catAx>
        <c:axId val="7666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670848"/>
        <c:crosses val="autoZero"/>
        <c:auto val="1"/>
        <c:lblAlgn val="ctr"/>
        <c:lblOffset val="100"/>
        <c:noMultiLvlLbl val="0"/>
      </c:catAx>
      <c:valAx>
        <c:axId val="766708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6669312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793344"/>
        <c:axId val="76794880"/>
        <c:axId val="0"/>
      </c:bar3DChart>
      <c:catAx>
        <c:axId val="767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794880"/>
        <c:crosses val="autoZero"/>
        <c:auto val="1"/>
        <c:lblAlgn val="ctr"/>
        <c:lblOffset val="100"/>
        <c:noMultiLvlLbl val="0"/>
      </c:catAx>
      <c:valAx>
        <c:axId val="767948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6793344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die beste Schule in Kroatien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das Stipendium 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653056"/>
        <c:axId val="70654592"/>
        <c:axId val="0"/>
      </c:bar3DChart>
      <c:catAx>
        <c:axId val="706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654592"/>
        <c:crosses val="autoZero"/>
        <c:auto val="1"/>
        <c:lblAlgn val="ctr"/>
        <c:lblOffset val="100"/>
        <c:noMultiLvlLbl val="0"/>
      </c:catAx>
      <c:valAx>
        <c:axId val="7065459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0653056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mehr Fächer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nichts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das System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der Preis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mehr Freiheit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491776"/>
        <c:axId val="74493312"/>
        <c:axId val="0"/>
      </c:bar3DChart>
      <c:catAx>
        <c:axId val="7449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493312"/>
        <c:crosses val="autoZero"/>
        <c:auto val="1"/>
        <c:lblAlgn val="ctr"/>
        <c:lblOffset val="100"/>
        <c:noMultiLvlLbl val="0"/>
      </c:catAx>
      <c:valAx>
        <c:axId val="744933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4491776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Hilfsbereit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b="1" baseline="0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latin typeface="Comic Sans MS" pitchFamily="66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Gut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Freundlich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Nett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426240"/>
        <c:axId val="74427776"/>
        <c:axId val="0"/>
      </c:bar3DChart>
      <c:catAx>
        <c:axId val="7442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427776"/>
        <c:crosses val="autoZero"/>
        <c:auto val="1"/>
        <c:lblAlgn val="ctr"/>
        <c:lblOffset val="100"/>
        <c:noMultiLvlLbl val="0"/>
      </c:catAx>
      <c:valAx>
        <c:axId val="744277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4426240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4239270832983"/>
          <c:y val="5.2703978422117478E-2"/>
          <c:w val="0.5299245650595501"/>
          <c:h val="0.90406847154894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nichts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das amerikanische System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die Stundendauer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mehr Gerechtigkeit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573312"/>
        <c:axId val="74574848"/>
        <c:axId val="0"/>
      </c:bar3DChart>
      <c:catAx>
        <c:axId val="7457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574848"/>
        <c:crosses val="autoZero"/>
        <c:auto val="1"/>
        <c:lblAlgn val="ctr"/>
        <c:lblOffset val="100"/>
        <c:noMultiLvlLbl val="0"/>
      </c:catAx>
      <c:valAx>
        <c:axId val="745748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4573312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Nein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783360"/>
        <c:axId val="74785152"/>
        <c:axId val="0"/>
      </c:bar3DChart>
      <c:catAx>
        <c:axId val="7478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785152"/>
        <c:crosses val="autoZero"/>
        <c:auto val="1"/>
        <c:lblAlgn val="ctr"/>
        <c:lblOffset val="100"/>
        <c:noMultiLvlLbl val="0"/>
      </c:catAx>
      <c:valAx>
        <c:axId val="747851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4783360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Lernen allein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Lernen in der Gruppe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38400"/>
        <c:axId val="74839936"/>
        <c:axId val="0"/>
      </c:bar3DChart>
      <c:catAx>
        <c:axId val="7483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839936"/>
        <c:crosses val="autoZero"/>
        <c:auto val="1"/>
        <c:lblAlgn val="ctr"/>
        <c:lblOffset val="100"/>
        <c:noMultiLvlLbl val="0"/>
      </c:catAx>
      <c:valAx>
        <c:axId val="748399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4838400"/>
        <c:crosses val="autoZero"/>
        <c:crossBetween val="between"/>
        <c:dispUnits>
          <c:builtInUnit val="hundreds"/>
        </c:dispUnits>
      </c:valAx>
    </c:plotArea>
    <c:legend>
      <c:legendPos val="r"/>
      <c:layout>
        <c:manualLayout>
          <c:xMode val="edge"/>
          <c:yMode val="edge"/>
          <c:x val="0.69079395842162961"/>
          <c:y val="8.0152489367689761E-2"/>
          <c:w val="0.30485124423760923"/>
          <c:h val="0.30024774212731165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aseline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aseline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baseline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225728"/>
        <c:axId val="75313536"/>
        <c:axId val="0"/>
      </c:bar3DChart>
      <c:catAx>
        <c:axId val="7522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313536"/>
        <c:crosses val="autoZero"/>
        <c:auto val="1"/>
        <c:lblAlgn val="ctr"/>
        <c:lblOffset val="100"/>
        <c:noMultiLvlLbl val="0"/>
      </c:catAx>
      <c:valAx>
        <c:axId val="753135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sr-Latn-RS"/>
          </a:p>
        </c:txPr>
        <c:crossAx val="75225728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Geschichte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Musik</c:v>
                </c:pt>
              </c:strCache>
            </c:strRef>
          </c:tx>
          <c:spPr>
            <a:solidFill>
              <a:srgbClr val="6EA0F2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Psychologie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Kroatish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Chemie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Mathematik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Biologie</c:v>
                </c:pt>
              </c:strCache>
            </c:strRef>
          </c:tx>
          <c:spPr>
            <a:solidFill>
              <a:srgbClr val="161BD8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Comic Sans MS" pitchFamily="66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417856"/>
        <c:axId val="76488704"/>
        <c:axId val="0"/>
      </c:bar3DChart>
      <c:catAx>
        <c:axId val="7541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488704"/>
        <c:crosses val="autoZero"/>
        <c:auto val="1"/>
        <c:lblAlgn val="ctr"/>
        <c:lblOffset val="100"/>
        <c:noMultiLvlLbl val="0"/>
      </c:catAx>
      <c:valAx>
        <c:axId val="7648870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5417856"/>
        <c:crosses val="autoZero"/>
        <c:crossBetween val="between"/>
        <c:dispUnits>
          <c:builtInUnit val="hundreds"/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Comic Sans MS" pitchFamily="66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4AB9D-7F00-48B4-B017-85343DD3228B}" type="datetimeFigureOut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7E3A7-4894-4429-A47B-4AB43FDBDF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959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1FB53-2927-4C10-9AA6-D71D9CF68DE0}" type="datetimeFigureOut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3414-D09D-490A-9FF9-62D1BFC553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353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7FB6-7AB9-440A-8895-06D04AE15966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8631-8406-45F9-9FE9-E8A4EE6470A1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CB72-68C8-4B40-B04F-3919090CA525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4620-946C-4419-9A19-6A46472E9559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E707-B229-46DE-A827-0A1B3D395B1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61C7BE-C2AA-4261-A38F-6A0CF599F10B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D18-B064-441C-8AB8-5169026EACC5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342-6DAC-442A-8687-96E7DCB138C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3499-EA5D-438F-B957-D75B4504FBCD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0F61-18D7-47EC-A352-60A4B99864F9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ED4B71-743D-4AB5-ABA3-4A8011F55296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29D252-A02C-4428-AEFE-A3DE9FB803A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2910" y="1785926"/>
            <a:ext cx="7772400" cy="278608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r-HR" sz="5400" dirty="0" smtClean="0">
                <a:solidFill>
                  <a:schemeClr val="accent4"/>
                </a:solidFill>
                <a:latin typeface="Castellar" pitchFamily="18" charset="0"/>
              </a:rPr>
              <a:t>AMERIKANISCHE INTERNATIONALE SCHULE</a:t>
            </a:r>
            <a:endParaRPr lang="hr-HR" sz="5400" dirty="0">
              <a:solidFill>
                <a:schemeClr val="accent4"/>
              </a:solidFill>
              <a:latin typeface="Castellar" pitchFamily="18" charset="0"/>
            </a:endParaRPr>
          </a:p>
        </p:txBody>
      </p:sp>
      <p:pic>
        <p:nvPicPr>
          <p:cNvPr id="6" name="Picture 2" descr="http://www.highclass.hr/wp-content/uploads/2011/03/ai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429132"/>
            <a:ext cx="1214446" cy="1625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Schlulabschluß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die Schulabschlüsse sind gleichwertig wie in den Vereinigten Staaten  von Amerika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IB Diplom(International bachelor’s degree)</a:t>
            </a:r>
          </a:p>
          <a:p>
            <a:pPr>
              <a:buNone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  -2 Jahre Forschungsarbeit aus einem frei gewäten Fach</a:t>
            </a:r>
          </a:p>
          <a:p>
            <a:endParaRPr lang="hr-HR" dirty="0"/>
          </a:p>
        </p:txBody>
      </p:sp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071942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hr-HR" sz="44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Unterricht</a:t>
            </a:r>
            <a:endParaRPr lang="hr-HR" sz="44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Besondere Fächer: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   -ELL(English Language Learners)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   -Kroatische Kultur Unterricht 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   -Wellness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   -Robotics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   -Social skils</a:t>
            </a:r>
          </a:p>
          <a:p>
            <a:endParaRPr lang="hr-HR" dirty="0"/>
          </a:p>
        </p:txBody>
      </p:sp>
      <p:pic>
        <p:nvPicPr>
          <p:cNvPr id="4" name="Picture 3" descr="C:\Users\deutsch\Desktop\AISZ\Lana 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85926"/>
            <a:ext cx="2762269" cy="2071702"/>
          </a:xfrm>
          <a:prstGeom prst="rect">
            <a:avLst/>
          </a:prstGeom>
          <a:noFill/>
        </p:spPr>
      </p:pic>
      <p:pic>
        <p:nvPicPr>
          <p:cNvPr id="5" name="Picture 2" descr="C:\Users\deutsch\Desktop\AISZ\Lana 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857628"/>
            <a:ext cx="2762269" cy="2071702"/>
          </a:xfrm>
          <a:prstGeom prst="rect">
            <a:avLst/>
          </a:prstGeom>
          <a:noFill/>
        </p:spPr>
      </p:pic>
      <p:pic>
        <p:nvPicPr>
          <p:cNvPr id="6" name="Picture 5" descr="DSC00533.JPG"/>
          <p:cNvPicPr>
            <a:picLocks noChangeAspect="1"/>
          </p:cNvPicPr>
          <p:nvPr/>
        </p:nvPicPr>
        <p:blipFill>
          <a:blip r:embed="rId4" cstate="print"/>
          <a:srcRect t="15628" r="8578"/>
          <a:stretch>
            <a:fillRect/>
          </a:stretch>
        </p:blipFill>
        <p:spPr>
          <a:xfrm>
            <a:off x="2786050" y="3500438"/>
            <a:ext cx="2714644" cy="187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Besonderheiten</a:t>
            </a:r>
            <a:endParaRPr lang="hr-HR" sz="40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Mensa– Catering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Dauer Unterrichtsstunde- 90 Minuten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Ferien wie in den USA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Partnerschule– 140 Staaten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omic Sans MS" pitchFamily="66" charset="0"/>
            </a:endParaRPr>
          </a:p>
          <a:p>
            <a:endParaRPr lang="hr-HR" dirty="0"/>
          </a:p>
        </p:txBody>
      </p:sp>
      <p:pic>
        <p:nvPicPr>
          <p:cNvPr id="4" name="Picture 2" descr="C:\Users\deutsch\Desktop\AISZ\map-of-american-international-schools-loca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071942"/>
            <a:ext cx="3214711" cy="205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SC00540.JPG"/>
          <p:cNvPicPr>
            <a:picLocks noChangeAspect="1"/>
          </p:cNvPicPr>
          <p:nvPr/>
        </p:nvPicPr>
        <p:blipFill>
          <a:blip r:embed="rId3" cstate="print"/>
          <a:srcRect t="20947"/>
          <a:stretch>
            <a:fillRect/>
          </a:stretch>
        </p:blipFill>
        <p:spPr>
          <a:xfrm>
            <a:off x="857224" y="4143380"/>
            <a:ext cx="3312368" cy="196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229600" cy="480918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Garderobenschränke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Laboratorien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Schulbücherei 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   -Couch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   -moderne Technologie 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     zum Ausleihen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   -Vorlesestunde</a:t>
            </a:r>
          </a:p>
          <a:p>
            <a:endParaRPr lang="hr-HR" dirty="0"/>
          </a:p>
        </p:txBody>
      </p:sp>
      <p:pic>
        <p:nvPicPr>
          <p:cNvPr id="4" name="Picture 3" descr="C:\Users\deutsch\Desktop\AISZ\Lana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643050"/>
            <a:ext cx="2857520" cy="2143140"/>
          </a:xfrm>
          <a:prstGeom prst="rect">
            <a:avLst/>
          </a:prstGeom>
          <a:noFill/>
        </p:spPr>
      </p:pic>
      <p:pic>
        <p:nvPicPr>
          <p:cNvPr id="6" name="Picture 5" descr="DSC00528.JPG"/>
          <p:cNvPicPr>
            <a:picLocks noChangeAspect="1"/>
          </p:cNvPicPr>
          <p:nvPr/>
        </p:nvPicPr>
        <p:blipFill>
          <a:blip r:embed="rId3" cstate="print"/>
          <a:srcRect l="15120" t="11520" r="11441" b="10721"/>
          <a:stretch>
            <a:fillRect/>
          </a:stretch>
        </p:blipFill>
        <p:spPr>
          <a:xfrm>
            <a:off x="3428992" y="2214554"/>
            <a:ext cx="1513427" cy="120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SC00539.JPG"/>
          <p:cNvPicPr>
            <a:picLocks noChangeAspect="1"/>
          </p:cNvPicPr>
          <p:nvPr/>
        </p:nvPicPr>
        <p:blipFill>
          <a:blip r:embed="rId4" cstate="print"/>
          <a:srcRect b="25047"/>
          <a:stretch>
            <a:fillRect/>
          </a:stretch>
        </p:blipFill>
        <p:spPr>
          <a:xfrm>
            <a:off x="3571868" y="4143380"/>
            <a:ext cx="345855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71736" y="357166"/>
            <a:ext cx="529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Besonderheiten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85918" y="2643182"/>
            <a:ext cx="5572164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r-HR" sz="5400" dirty="0" smtClean="0">
                <a:solidFill>
                  <a:schemeClr val="accent4"/>
                </a:solidFill>
                <a:latin typeface="Castellar" pitchFamily="18" charset="0"/>
              </a:rPr>
              <a:t>DIE</a:t>
            </a:r>
            <a:r>
              <a:rPr lang="hr-HR" sz="5400" dirty="0" smtClean="0">
                <a:solidFill>
                  <a:schemeClr val="accent5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hr-HR" sz="5400" dirty="0" smtClean="0">
                <a:solidFill>
                  <a:schemeClr val="accent4"/>
                </a:solidFill>
                <a:latin typeface="Castellar" pitchFamily="18" charset="0"/>
              </a:rPr>
              <a:t>UMFRAGE</a:t>
            </a:r>
            <a:endParaRPr lang="hr-HR" sz="5400" dirty="0">
              <a:solidFill>
                <a:schemeClr val="accent4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Umfrage</a:t>
            </a:r>
            <a:endParaRPr lang="hr-HR" sz="40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600" dirty="0" smtClean="0">
                <a:solidFill>
                  <a:schemeClr val="bg1"/>
                </a:solidFill>
                <a:latin typeface="Berlin Sans FB" pitchFamily="34" charset="0"/>
              </a:rPr>
              <a:t>7 Schüler </a:t>
            </a:r>
          </a:p>
          <a:p>
            <a:pPr>
              <a:buFont typeface="Arial" pitchFamily="34" charset="0"/>
              <a:buChar char="•"/>
            </a:pPr>
            <a:r>
              <a:rPr lang="hr-HR" sz="3600" dirty="0" smtClean="0">
                <a:solidFill>
                  <a:schemeClr val="bg1"/>
                </a:solidFill>
                <a:latin typeface="Berlin Sans FB" pitchFamily="34" charset="0"/>
              </a:rPr>
              <a:t>das Alter: 15- 17 Jahre</a:t>
            </a:r>
            <a:endParaRPr lang="hr-HR" sz="3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4" name="Picture 3" descr="DSC00523.JPG"/>
          <p:cNvPicPr>
            <a:picLocks noChangeAspect="1"/>
          </p:cNvPicPr>
          <p:nvPr/>
        </p:nvPicPr>
        <p:blipFill>
          <a:blip r:embed="rId2" cstate="print"/>
          <a:srcRect t="22877" r="10535" b="21564"/>
          <a:stretch>
            <a:fillRect/>
          </a:stretch>
        </p:blipFill>
        <p:spPr>
          <a:xfrm>
            <a:off x="500034" y="3500438"/>
            <a:ext cx="525658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SC00522.JPG"/>
          <p:cNvPicPr>
            <a:picLocks noChangeAspect="1"/>
          </p:cNvPicPr>
          <p:nvPr/>
        </p:nvPicPr>
        <p:blipFill>
          <a:blip r:embed="rId3" cstate="print"/>
          <a:srcRect l="60000" t="18619" b="15603"/>
          <a:stretch>
            <a:fillRect/>
          </a:stretch>
        </p:blipFill>
        <p:spPr>
          <a:xfrm>
            <a:off x="6000760" y="2714620"/>
            <a:ext cx="2609803" cy="321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Magst du deine Schule?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16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43608" y="1772816"/>
          <a:ext cx="489654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s (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571876"/>
            <a:ext cx="1875085" cy="102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W</a:t>
            </a:r>
            <a:r>
              <a:rPr lang="de-DE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arum 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hast du </a:t>
            </a:r>
            <a:r>
              <a:rPr lang="de-DE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diese Schule 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aus</a:t>
            </a:r>
            <a:r>
              <a:rPr lang="de-DE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gewählt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17</a:t>
            </a:fld>
            <a:endParaRPr lang="hr-HR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71472" y="1785926"/>
          <a:ext cx="604867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mages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000372"/>
            <a:ext cx="1952086" cy="153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Was wünschest du über deine Schule ändern?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18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1520" y="1628800"/>
          <a:ext cx="748883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5072074"/>
            <a:ext cx="1936616" cy="108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714488"/>
            <a:ext cx="163818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Wie sind die Lehrer?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19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7544" y="1628800"/>
          <a:ext cx="6552728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s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000240"/>
            <a:ext cx="1585143" cy="155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rcRect l="41600" t="9355" r="5201" b="9355"/>
          <a:stretch>
            <a:fillRect/>
          </a:stretch>
        </p:blipFill>
        <p:spPr>
          <a:xfrm>
            <a:off x="7143768" y="4143380"/>
            <a:ext cx="1584176" cy="166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Einleitung</a:t>
            </a:r>
            <a:endParaRPr lang="hr-HR" sz="40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AISZ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Internetrecherche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Umfrage durchführen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am Unterricht teilnehmen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Rundgang durch die Schule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Klassenräume besichtigen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Gespräch mit Lehrkräften und der Schulleiterin </a:t>
            </a:r>
          </a:p>
          <a:p>
            <a:endParaRPr lang="hr-HR" dirty="0"/>
          </a:p>
        </p:txBody>
      </p:sp>
      <p:pic>
        <p:nvPicPr>
          <p:cNvPr id="4" name="Picture 3" descr="DSC00549.JPG"/>
          <p:cNvPicPr>
            <a:picLocks noChangeAspect="1"/>
          </p:cNvPicPr>
          <p:nvPr/>
        </p:nvPicPr>
        <p:blipFill>
          <a:blip r:embed="rId2" cstate="print"/>
          <a:srcRect l="6720" t="15680" r="9282" b="26206"/>
          <a:stretch>
            <a:fillRect/>
          </a:stretch>
        </p:blipFill>
        <p:spPr>
          <a:xfrm>
            <a:off x="5357818" y="1714488"/>
            <a:ext cx="3304181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Was möchtest </a:t>
            </a:r>
            <a:r>
              <a:rPr lang="hr-HR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du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an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deinen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Lehrern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oder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der </a:t>
            </a:r>
            <a:r>
              <a:rPr lang="hr-HR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Klasse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ändern?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20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71472" y="1571612"/>
          <a:ext cx="712879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Magst du lernen?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21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1560" y="1628800"/>
          <a:ext cx="525658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102223"/>
            <a:ext cx="2357454" cy="156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981609"/>
            <a:ext cx="2357454" cy="175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Was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magst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du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lieber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22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95536" y="1772816"/>
          <a:ext cx="5832648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rcRect l="16494"/>
          <a:stretch>
            <a:fillRect/>
          </a:stretch>
        </p:blipFill>
        <p:spPr>
          <a:xfrm>
            <a:off x="6500826" y="2000240"/>
            <a:ext cx="2187327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000504"/>
            <a:ext cx="241935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Wie viele Fächer hast du?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23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3568" y="1700808"/>
          <a:ext cx="5400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images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214686"/>
            <a:ext cx="2111987" cy="158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Was ist dein Lieblingsfach?</a:t>
            </a:r>
            <a:r>
              <a:rPr lang="de-DE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24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692311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 cstate="print"/>
          <a:srcRect l="9136" t="18825"/>
          <a:stretch>
            <a:fillRect/>
          </a:stretch>
        </p:blipFill>
        <p:spPr>
          <a:xfrm>
            <a:off x="6000760" y="1571612"/>
            <a:ext cx="1296144" cy="86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2214554"/>
            <a:ext cx="108012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reuzm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3786190"/>
            <a:ext cx="1200595" cy="103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ages (6).jpg"/>
          <p:cNvPicPr>
            <a:picLocks noChangeAspect="1"/>
          </p:cNvPicPr>
          <p:nvPr/>
        </p:nvPicPr>
        <p:blipFill>
          <a:blip r:embed="rId6" cstate="print"/>
          <a:srcRect t="28477" b="23096"/>
          <a:stretch>
            <a:fillRect/>
          </a:stretch>
        </p:blipFill>
        <p:spPr>
          <a:xfrm>
            <a:off x="7143768" y="5214950"/>
            <a:ext cx="1200894" cy="90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Wie viele Fremdsprachen lernst du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?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25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9552" y="1772816"/>
          <a:ext cx="4906888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preuzm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643050"/>
            <a:ext cx="1307232" cy="962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reuzmi (2).jpg"/>
          <p:cNvPicPr>
            <a:picLocks noChangeAspect="1"/>
          </p:cNvPicPr>
          <p:nvPr/>
        </p:nvPicPr>
        <p:blipFill>
          <a:blip r:embed="rId4" cstate="print"/>
          <a:srcRect r="10000"/>
          <a:stretch>
            <a:fillRect/>
          </a:stretch>
        </p:blipFill>
        <p:spPr>
          <a:xfrm>
            <a:off x="5929322" y="2857496"/>
            <a:ext cx="1332148" cy="88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reuz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5143512"/>
            <a:ext cx="1249649" cy="83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reuzmi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4000504"/>
            <a:ext cx="1401663" cy="92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Wie viele Stunden pro Woche 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hast du </a:t>
            </a:r>
            <a:r>
              <a:rPr lang="de-DE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Englisch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26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27584" y="1844824"/>
          <a:ext cx="4392488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preuzm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643182"/>
            <a:ext cx="2359149" cy="235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Hast du extra Aktivitäten?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27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115616" y="1772816"/>
          <a:ext cx="5184576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*Wenn ja, welche?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28</a:t>
            </a:fld>
            <a:endParaRPr lang="hr-HR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59150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3" cstate="print"/>
          <a:srcRect l="19243"/>
          <a:stretch>
            <a:fillRect/>
          </a:stretch>
        </p:blipFill>
        <p:spPr>
          <a:xfrm>
            <a:off x="7072330" y="4786322"/>
            <a:ext cx="1416233" cy="116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reuzm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5072074"/>
            <a:ext cx="1418682" cy="944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reuzmi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857364"/>
            <a:ext cx="1321861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ages (10).jpg"/>
          <p:cNvPicPr>
            <a:picLocks noChangeAspect="1"/>
          </p:cNvPicPr>
          <p:nvPr/>
        </p:nvPicPr>
        <p:blipFill>
          <a:blip r:embed="rId6" cstate="print"/>
          <a:srcRect r="36690"/>
          <a:stretch>
            <a:fillRect/>
          </a:stretch>
        </p:blipFill>
        <p:spPr>
          <a:xfrm>
            <a:off x="7215206" y="1785926"/>
            <a:ext cx="1243496" cy="122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ages (1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3357562"/>
            <a:ext cx="1425756" cy="106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Willst du </a:t>
            </a:r>
            <a:r>
              <a:rPr lang="de-DE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in Kroatien bleiben, wenn 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de-DE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u die Schule beendet</a:t>
            </a:r>
            <a:r>
              <a:rPr lang="hr-HR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29</a:t>
            </a:fld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55576" y="1700808"/>
          <a:ext cx="4392488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000372"/>
            <a:ext cx="2883656" cy="1997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Basisinformation</a:t>
            </a:r>
            <a:endParaRPr lang="hr-HR" sz="40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377076" cy="1357322"/>
          </a:xfrm>
        </p:spPr>
        <p:txBody>
          <a:bodyPr/>
          <a:lstStyle/>
          <a:p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Schulleiterin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Berlin Sans FB" pitchFamily="34" charset="0"/>
              </a:rPr>
              <a:t>Dr. Robin </a:t>
            </a:r>
            <a:r>
              <a:rPr lang="en-US" sz="3200" dirty="0" err="1" smtClean="0">
                <a:solidFill>
                  <a:schemeClr val="bg1"/>
                </a:solidFill>
                <a:latin typeface="Berlin Sans FB" pitchFamily="34" charset="0"/>
              </a:rPr>
              <a:t>Heslip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Adresse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: Voćarska 106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Lana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08920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Jahre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Rang: 3-19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Jahre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Klasse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: junior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kindergarten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-12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Klasse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Schüler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aus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verschiedene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Länder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None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     -Junior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Kindergarten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:27</a:t>
            </a:r>
          </a:p>
          <a:p>
            <a:pPr lvl="0">
              <a:buNone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     -</a:t>
            </a:r>
            <a:r>
              <a:rPr lang="en-US" sz="3200" dirty="0" smtClean="0">
                <a:solidFill>
                  <a:schemeClr val="bg1"/>
                </a:solidFill>
                <a:latin typeface="Berlin Sans FB" pitchFamily="34" charset="0"/>
              </a:rPr>
              <a:t>Elementary School: 108</a:t>
            </a:r>
          </a:p>
          <a:p>
            <a:pPr lvl="0">
              <a:buNone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     -</a:t>
            </a:r>
            <a:r>
              <a:rPr lang="en-US" sz="3200" dirty="0" smtClean="0">
                <a:solidFill>
                  <a:schemeClr val="bg1"/>
                </a:solidFill>
                <a:latin typeface="Berlin Sans FB" pitchFamily="34" charset="0"/>
              </a:rPr>
              <a:t>Middle School: 52</a:t>
            </a:r>
          </a:p>
          <a:p>
            <a:pPr lvl="0">
              <a:buNone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     -</a:t>
            </a:r>
            <a:r>
              <a:rPr lang="en-US" sz="3200" dirty="0" smtClean="0">
                <a:solidFill>
                  <a:schemeClr val="bg1"/>
                </a:solidFill>
                <a:latin typeface="Berlin Sans FB" pitchFamily="34" charset="0"/>
              </a:rPr>
              <a:t>High School: 71</a:t>
            </a:r>
            <a:endParaRPr lang="en-U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0" y="260648"/>
            <a:ext cx="8534400" cy="758952"/>
          </a:xfrm>
        </p:spPr>
        <p:txBody>
          <a:bodyPr>
            <a:normAutofit/>
          </a:bodyPr>
          <a:lstStyle/>
          <a:p>
            <a:r>
              <a:rPr lang="hr-HR" sz="4000" b="1" dirty="0" err="1" smtClean="0">
                <a:solidFill>
                  <a:schemeClr val="tx1"/>
                </a:solidFill>
              </a:rPr>
              <a:t>Geschichte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1966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gegründet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Schule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hat 3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Standort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ändern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:</a:t>
            </a:r>
          </a:p>
          <a:p>
            <a:pPr>
              <a:buNone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         -1966. Tuškanac  46</a:t>
            </a:r>
          </a:p>
          <a:p>
            <a:pPr>
              <a:buNone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         -1983.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Zelengaj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None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         -2000. Voćarska 106 </a:t>
            </a:r>
          </a:p>
          <a:p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1998. -American </a:t>
            </a:r>
          </a:p>
          <a:p>
            <a:pPr>
              <a:buNone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  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International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School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of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Zagreb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/>
          </a:p>
        </p:txBody>
      </p:sp>
      <p:pic>
        <p:nvPicPr>
          <p:cNvPr id="4" name="Picture 4" descr="tuskanac-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1928826" cy="1449068"/>
          </a:xfrm>
          <a:prstGeom prst="rect">
            <a:avLst/>
          </a:prstGeom>
          <a:noFill/>
        </p:spPr>
      </p:pic>
      <p:pic>
        <p:nvPicPr>
          <p:cNvPr id="5" name="Picture 6" descr="zelengaj-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52936"/>
            <a:ext cx="2000264" cy="1502737"/>
          </a:xfrm>
          <a:prstGeom prst="rect">
            <a:avLst/>
          </a:prstGeom>
          <a:noFill/>
        </p:spPr>
      </p:pic>
      <p:pic>
        <p:nvPicPr>
          <p:cNvPr id="6" name="Picture 8" descr="vocarska-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09120"/>
            <a:ext cx="2198714" cy="146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Basisinformation</a:t>
            </a:r>
            <a:endParaRPr lang="hr-HR" sz="40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377076" cy="135732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3600" dirty="0" smtClean="0">
                <a:solidFill>
                  <a:schemeClr val="bg1"/>
                </a:solidFill>
                <a:latin typeface="Berlin Sans FB" pitchFamily="34" charset="0"/>
              </a:rPr>
              <a:t>1966 gegründet</a:t>
            </a:r>
          </a:p>
          <a:p>
            <a:pPr>
              <a:buFont typeface="Arial" pitchFamily="34" charset="0"/>
              <a:buChar char="•"/>
            </a:pPr>
            <a:r>
              <a:rPr lang="hr-HR" sz="3600" dirty="0" smtClean="0">
                <a:solidFill>
                  <a:schemeClr val="bg1"/>
                </a:solidFill>
                <a:latin typeface="Berlin Sans FB" pitchFamily="34" charset="0"/>
              </a:rPr>
              <a:t>Schüler aus </a:t>
            </a:r>
            <a:r>
              <a:rPr lang="hr-HR" sz="3600" dirty="0" err="1" smtClean="0">
                <a:solidFill>
                  <a:schemeClr val="bg1"/>
                </a:solidFill>
                <a:latin typeface="Berlin Sans FB" pitchFamily="34" charset="0"/>
              </a:rPr>
              <a:t>verschiedenen</a:t>
            </a:r>
            <a:r>
              <a:rPr lang="hr-HR" sz="36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  <a:latin typeface="Berlin Sans FB" pitchFamily="34" charset="0"/>
              </a:rPr>
              <a:t>Nationen</a:t>
            </a:r>
            <a:r>
              <a:rPr lang="hr-HR" sz="36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</a:p>
          <a:p>
            <a:endParaRPr lang="hr-HR" dirty="0"/>
          </a:p>
        </p:txBody>
      </p:sp>
      <p:pic>
        <p:nvPicPr>
          <p:cNvPr id="4" name="Picture 3" descr="Lana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928934"/>
            <a:ext cx="42862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4"/>
                </a:solidFill>
                <a:latin typeface="Comic Sans MS" pitchFamily="66" charset="0"/>
              </a:rPr>
              <a:t>Schulaufbau</a:t>
            </a:r>
            <a:endParaRPr lang="hr-HR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latin typeface="Comic Sans MS" pitchFamily="66" charset="0"/>
              </a:rPr>
              <a:t>                       </a:t>
            </a:r>
            <a:r>
              <a:rPr lang="hr-HR" sz="3600" b="1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KIGA</a:t>
            </a:r>
          </a:p>
          <a:p>
            <a:pPr>
              <a:buNone/>
            </a:pPr>
            <a:endParaRPr lang="hr-HR" sz="3600" b="1" dirty="0" smtClean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hr-HR" sz="3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Junior (3-4)                         Senior (5-6) </a:t>
            </a:r>
            <a:endParaRPr lang="hr-HR" sz="36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website2-1024-01d071b9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00504"/>
            <a:ext cx="8467725" cy="210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691680" y="2348880"/>
            <a:ext cx="561662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08304" y="234888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91680" y="234888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8229600" cy="5616664"/>
          </a:xfrm>
        </p:spPr>
        <p:txBody>
          <a:bodyPr/>
          <a:lstStyle/>
          <a:p>
            <a:pPr>
              <a:buNone/>
            </a:pPr>
            <a:r>
              <a:rPr lang="hr-HR" sz="3600" b="1" dirty="0" smtClean="0">
                <a:latin typeface="Comic Sans MS" pitchFamily="66" charset="0"/>
              </a:rPr>
              <a:t>             </a:t>
            </a:r>
            <a:r>
              <a:rPr lang="hr-HR" sz="3600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hr-HR" sz="4000" b="1" dirty="0" smtClean="0">
                <a:solidFill>
                  <a:schemeClr val="accent4"/>
                </a:solidFill>
                <a:latin typeface="Berlin Sans FB" pitchFamily="34" charset="0"/>
              </a:rPr>
              <a:t>SCHULE</a:t>
            </a:r>
          </a:p>
          <a:p>
            <a:pPr>
              <a:buNone/>
            </a:pPr>
            <a:endParaRPr lang="hr-HR" sz="4000" b="1" dirty="0" smtClean="0">
              <a:solidFill>
                <a:schemeClr val="accent4"/>
              </a:solidFill>
              <a:latin typeface="Berlin Sans FB" pitchFamily="34" charset="0"/>
            </a:endParaRP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sz="32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Elemetary        Middle              High </a:t>
            </a:r>
            <a:br>
              <a:rPr lang="hr-HR" sz="32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</a:br>
            <a:r>
              <a:rPr lang="hr-HR" sz="32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   (1-5)                  (6-8)                (9-12)</a:t>
            </a:r>
          </a:p>
          <a:p>
            <a:pPr>
              <a:buNone/>
            </a:pPr>
            <a:r>
              <a:rPr lang="hr-HR" sz="3200" dirty="0" smtClean="0">
                <a:latin typeface="Comic Sans MS" pitchFamily="66" charset="0"/>
              </a:rPr>
              <a:t>     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14480" y="1714488"/>
            <a:ext cx="561662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499992" y="1700808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91680" y="1700808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08304" y="1700808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 descr="naslovna_1-f9694f5f9d.jpg"/>
          <p:cNvPicPr>
            <a:picLocks noChangeAspect="1"/>
          </p:cNvPicPr>
          <p:nvPr/>
        </p:nvPicPr>
        <p:blipFill>
          <a:blip r:embed="rId2" cstate="print"/>
          <a:srcRect b="31107"/>
          <a:stretch>
            <a:fillRect/>
          </a:stretch>
        </p:blipFill>
        <p:spPr>
          <a:xfrm>
            <a:off x="571472" y="4000504"/>
            <a:ext cx="8072494" cy="2189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Lernmethoden</a:t>
            </a:r>
            <a:endParaRPr lang="hr-HR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3627306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hr-HR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Pantomime,  Singen,  Schauspielen</a:t>
            </a:r>
          </a:p>
          <a:p>
            <a:pPr>
              <a:buNone/>
            </a:pPr>
            <a:endParaRPr lang="hr-HR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Arbeit in kleinen Gruppen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Arbeit mit moderner 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   Technologie</a:t>
            </a:r>
          </a:p>
          <a:p>
            <a:endParaRPr lang="hr-HR" dirty="0"/>
          </a:p>
        </p:txBody>
      </p:sp>
      <p:pic>
        <p:nvPicPr>
          <p:cNvPr id="4" name="Picture 2" descr="C:\Users\deutsch\Desktop\AISZ\Lana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143272" cy="2357454"/>
          </a:xfrm>
          <a:prstGeom prst="rect">
            <a:avLst/>
          </a:prstGeom>
          <a:noFill/>
        </p:spPr>
      </p:pic>
      <p:pic>
        <p:nvPicPr>
          <p:cNvPr id="5" name="Picture 3" descr="C:\Users\deutsch\Desktop\AISZ\Lana 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415</Words>
  <Application>Microsoft Office PowerPoint</Application>
  <PresentationFormat>Prikaz na zaslonu (4:3)</PresentationFormat>
  <Paragraphs>143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Civic</vt:lpstr>
      <vt:lpstr>PowerPointova prezentacija</vt:lpstr>
      <vt:lpstr>Einleitung</vt:lpstr>
      <vt:lpstr>Basisinformation</vt:lpstr>
      <vt:lpstr>PowerPointova prezentacija</vt:lpstr>
      <vt:lpstr>Geschichte</vt:lpstr>
      <vt:lpstr>Basisinformation</vt:lpstr>
      <vt:lpstr>Schulaufbau</vt:lpstr>
      <vt:lpstr>PowerPointova prezentacija</vt:lpstr>
      <vt:lpstr>Lernmethoden</vt:lpstr>
      <vt:lpstr>Schlulabschluß</vt:lpstr>
      <vt:lpstr>Unterricht</vt:lpstr>
      <vt:lpstr>Besonderheiten</vt:lpstr>
      <vt:lpstr>PowerPointova prezentacija</vt:lpstr>
      <vt:lpstr>PowerPointova prezentacija</vt:lpstr>
      <vt:lpstr>Umfrage</vt:lpstr>
      <vt:lpstr>Magst du deine Schule?</vt:lpstr>
      <vt:lpstr>Warum hast du diese Schule ausgewählt?</vt:lpstr>
      <vt:lpstr>Was wünschest du über deine Schule ändern?</vt:lpstr>
      <vt:lpstr>Wie sind die Lehrer?</vt:lpstr>
      <vt:lpstr>Was möchtest du an deinen Lehrern oder der Klasse ändern?</vt:lpstr>
      <vt:lpstr>Magst du lernen?</vt:lpstr>
      <vt:lpstr>Was magst du lieber?</vt:lpstr>
      <vt:lpstr>Wie viele Fächer hast du?</vt:lpstr>
      <vt:lpstr>Was ist dein Lieblingsfach? </vt:lpstr>
      <vt:lpstr>Wie viele Fremdsprachen lernst du?</vt:lpstr>
      <vt:lpstr>Wie viele Stunden pro Woche hast du Englisch?</vt:lpstr>
      <vt:lpstr>Hast du extra Aktivitäten?</vt:lpstr>
      <vt:lpstr>*Wenn ja, welche?</vt:lpstr>
      <vt:lpstr>Willst du in Kroatien bleiben, wenn du die Schule beendet?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Andrej</cp:lastModifiedBy>
  <cp:revision>85</cp:revision>
  <dcterms:created xsi:type="dcterms:W3CDTF">2012-11-17T10:34:11Z</dcterms:created>
  <dcterms:modified xsi:type="dcterms:W3CDTF">2012-12-01T07:55:49Z</dcterms:modified>
</cp:coreProperties>
</file>