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64" r:id="rId2"/>
    <p:sldId id="281" r:id="rId3"/>
    <p:sldId id="320" r:id="rId4"/>
    <p:sldId id="321" r:id="rId5"/>
    <p:sldId id="323" r:id="rId6"/>
    <p:sldId id="291" r:id="rId7"/>
    <p:sldId id="290" r:id="rId8"/>
    <p:sldId id="370" r:id="rId9"/>
    <p:sldId id="284" r:id="rId10"/>
    <p:sldId id="371" r:id="rId11"/>
    <p:sldId id="285" r:id="rId12"/>
    <p:sldId id="372" r:id="rId13"/>
    <p:sldId id="286" r:id="rId14"/>
    <p:sldId id="373" r:id="rId15"/>
    <p:sldId id="287" r:id="rId16"/>
    <p:sldId id="288" r:id="rId17"/>
    <p:sldId id="289" r:id="rId18"/>
    <p:sldId id="374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3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8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JA</a:t>
            </a:r>
            <a:endParaRPr lang="en-US"/>
          </a:p>
        </c:rich>
      </c:tx>
      <c:layout>
        <c:manualLayout>
          <c:xMode val="edge"/>
          <c:yMode val="edge"/>
          <c:x val="7.4388016026893281E-2"/>
          <c:y val="3.2290412340937942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82532406793516E-2"/>
          <c:y val="0.21628830100563048"/>
          <c:w val="0.64933779759238264"/>
          <c:h val="0.73707722442802892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DA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 Klasse</c:v>
                </c:pt>
                <c:pt idx="1">
                  <c:v>2.Klasse</c:v>
                </c:pt>
                <c:pt idx="2">
                  <c:v>3.Klasse</c:v>
                </c:pt>
                <c:pt idx="3">
                  <c:v>4.Klasse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0.32000000000000051</c:v>
                </c:pt>
                <c:pt idx="1">
                  <c:v>0.28000000000000008</c:v>
                </c:pt>
                <c:pt idx="2">
                  <c:v>0.19000000000000017</c:v>
                </c:pt>
                <c:pt idx="3">
                  <c:v>0.22000000000000017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623111768943359"/>
          <c:y val="1.9773682347772381E-2"/>
          <c:w val="0.26828067490708968"/>
          <c:h val="0.33253327692257673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75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NEIN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1.razred</c:v>
                </c:pt>
                <c:pt idx="1">
                  <c:v>2.razred</c:v>
                </c:pt>
                <c:pt idx="2">
                  <c:v>3.razred</c:v>
                </c:pt>
                <c:pt idx="3">
                  <c:v>4.razred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18</c:v>
                </c:pt>
                <c:pt idx="1">
                  <c:v>30</c:v>
                </c:pt>
                <c:pt idx="2">
                  <c:v>16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  </c:v>
                </c:pt>
              </c:strCache>
            </c:strRef>
          </c:tx>
          <c:cat>
            <c:strRef>
              <c:f>List1!$A$2:$A$4</c:f>
              <c:strCache>
                <c:ptCount val="3"/>
                <c:pt idx="0">
                  <c:v>Positive Meinung</c:v>
                </c:pt>
                <c:pt idx="1">
                  <c:v>Negative Meinung</c:v>
                </c:pt>
                <c:pt idx="2">
                  <c:v>Unentschlossen 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71</c:v>
                </c:pt>
                <c:pt idx="1">
                  <c:v>10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041666666666656"/>
          <c:y val="1.0457677165356393E-4"/>
          <c:w val="0.42291666666666777"/>
          <c:h val="0.43585334645669294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75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 smtClean="0"/>
              <a:t>NEIN</a:t>
            </a:r>
            <a:endParaRPr lang="en-US" dirty="0"/>
          </a:p>
        </c:rich>
      </c:tx>
      <c:layout>
        <c:manualLayout>
          <c:xMode val="edge"/>
          <c:yMode val="edge"/>
          <c:x val="0.13534012684662391"/>
          <c:y val="4.7128130888287774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15823416534995E-2"/>
          <c:y val="0.21965900101459726"/>
          <c:w val="0.67178113801015948"/>
          <c:h val="0.6370295700098331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NE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1.razred</c:v>
                </c:pt>
                <c:pt idx="1">
                  <c:v>2.razred</c:v>
                </c:pt>
                <c:pt idx="2">
                  <c:v>3.razred</c:v>
                </c:pt>
                <c:pt idx="3">
                  <c:v>4.razred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0.12000000000000002</c:v>
                </c:pt>
                <c:pt idx="1">
                  <c:v>0.16</c:v>
                </c:pt>
                <c:pt idx="2">
                  <c:v>0.4</c:v>
                </c:pt>
                <c:pt idx="3">
                  <c:v>0.36000000000000032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507538844890265E-2"/>
          <c:y val="0.26164014183609224"/>
          <c:w val="0.56479299919056614"/>
          <c:h val="0.6589251657223271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razred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19</c:v>
                </c:pt>
                <c:pt idx="1">
                  <c:v>23</c:v>
                </c:pt>
                <c:pt idx="2">
                  <c:v>27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35395273541063"/>
          <c:y val="1.5451523904751324E-2"/>
          <c:w val="0.23842628596822607"/>
          <c:h val="0.3085934896122659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75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71915461997676E-2"/>
          <c:y val="0.29786218219195165"/>
          <c:w val="0.63418899672985163"/>
          <c:h val="0.70213781780804962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NEIN 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 razred</c:v>
                </c:pt>
                <c:pt idx="1">
                  <c:v>2. razred</c:v>
                </c:pt>
                <c:pt idx="2">
                  <c:v>3. razred</c:v>
                </c:pt>
                <c:pt idx="3">
                  <c:v>4. razred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48</c:v>
                </c:pt>
                <c:pt idx="1">
                  <c:v>30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709910687501002E-2"/>
          <c:y val="0.26263164370078729"/>
          <c:w val="0.6246188736906203"/>
          <c:h val="0.700877706692913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NEIN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1.razed</c:v>
                </c:pt>
                <c:pt idx="1">
                  <c:v>2.razred</c:v>
                </c:pt>
                <c:pt idx="2">
                  <c:v>3.razred</c:v>
                </c:pt>
                <c:pt idx="3">
                  <c:v>4.razred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22</c:v>
                </c:pt>
                <c:pt idx="1">
                  <c:v>20</c:v>
                </c:pt>
                <c:pt idx="2">
                  <c:v>27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31811280228132E-2"/>
          <c:y val="0.22752312992125967"/>
          <c:w val="0.65234649853720061"/>
          <c:h val="0.69351624015748037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 Klasse</c:v>
                </c:pt>
                <c:pt idx="1">
                  <c:v>2. Klasse</c:v>
                </c:pt>
                <c:pt idx="2">
                  <c:v>3.Klasse</c:v>
                </c:pt>
                <c:pt idx="3">
                  <c:v>4.razred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29</c:v>
                </c:pt>
                <c:pt idx="1">
                  <c:v>29</c:v>
                </c:pt>
                <c:pt idx="2">
                  <c:v>21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828218160945056"/>
          <c:y val="1.4950295275590553E-2"/>
          <c:w val="0.27816400029626337"/>
          <c:h val="0.32806889763779629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75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777080988368976E-2"/>
          <c:y val="0.18758563392507621"/>
          <c:w val="0.59971081564560214"/>
          <c:h val="0.76175205946930491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1.Klasse</c:v>
                </c:pt>
                <c:pt idx="1">
                  <c:v>2.Klasse</c:v>
                </c:pt>
                <c:pt idx="2">
                  <c:v>3.Klasse</c:v>
                </c:pt>
                <c:pt idx="3">
                  <c:v>4.razred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27</c:v>
                </c:pt>
                <c:pt idx="1">
                  <c:v>22</c:v>
                </c:pt>
                <c:pt idx="2">
                  <c:v>17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152430220560755"/>
          <c:y val="2.0978184092727181E-2"/>
          <c:w val="0.28327232238569988"/>
          <c:h val="0.37497127806239688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75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7215146607908466"/>
          <c:w val="0.68725034297709631"/>
          <c:h val="0.82784853392091562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NEIN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1.razred</c:v>
                </c:pt>
                <c:pt idx="1">
                  <c:v>2.razred</c:v>
                </c:pt>
                <c:pt idx="2">
                  <c:v>3.razred</c:v>
                </c:pt>
                <c:pt idx="3">
                  <c:v>4.razred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25</c:v>
                </c:pt>
                <c:pt idx="1">
                  <c:v>28</c:v>
                </c:pt>
                <c:pt idx="2">
                  <c:v>36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1.Klasse</c:v>
                </c:pt>
                <c:pt idx="1">
                  <c:v>2.Klasse</c:v>
                </c:pt>
                <c:pt idx="2">
                  <c:v>3.Klasse</c:v>
                </c:pt>
                <c:pt idx="3">
                  <c:v>4.razred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33</c:v>
                </c:pt>
                <c:pt idx="1">
                  <c:v>21</c:v>
                </c:pt>
                <c:pt idx="2">
                  <c:v>29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29265354995864"/>
          <c:y val="6.9621801181102366E-2"/>
          <c:w val="0.25271222068800114"/>
          <c:h val="0.32806889763779667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75000"/>
                </a:schemeClr>
              </a:solidFill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4AB9D-7F00-48B4-B017-85343DD3228B}" type="datetimeFigureOut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7E3A7-4894-4429-A47B-4AB43FDBDF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7959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1FB53-2927-4C10-9AA6-D71D9CF68DE0}" type="datetimeFigureOut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3414-D09D-490A-9FF9-62D1BFC553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353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7FB6-7AB9-440A-8895-06D04AE15966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8631-8406-45F9-9FE9-E8A4EE6470A1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CB72-68C8-4B40-B04F-3919090CA525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4620-946C-4419-9A19-6A46472E9559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E707-B229-46DE-A827-0A1B3D395B1E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61C7BE-C2AA-4261-A38F-6A0CF599F10B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D18-B064-441C-8AB8-5169026EACC5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342-6DAC-442A-8687-96E7DCB138CE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3499-EA5D-438F-B957-D75B4504FBCD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0F61-18D7-47EC-A352-60A4B99864F9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DED4B71-743D-4AB5-ABA3-4A8011F55296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29D252-A02C-4428-AEFE-A3DE9FB803AE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472" y="2143116"/>
            <a:ext cx="7772400" cy="278608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r-HR" sz="6000" dirty="0" smtClean="0">
                <a:solidFill>
                  <a:schemeClr val="accent4"/>
                </a:solidFill>
                <a:latin typeface="Castellar" pitchFamily="18" charset="0"/>
              </a:rPr>
              <a:t>KROATISCHES</a:t>
            </a:r>
          </a:p>
          <a:p>
            <a:pPr algn="ctr"/>
            <a:r>
              <a:rPr lang="hr-HR" sz="6000" dirty="0" smtClean="0">
                <a:solidFill>
                  <a:schemeClr val="accent4"/>
                </a:solidFill>
                <a:latin typeface="Castellar" pitchFamily="18" charset="0"/>
              </a:rPr>
              <a:t>GYMNASIUM</a:t>
            </a:r>
            <a:endParaRPr lang="hr-HR" sz="6000" dirty="0">
              <a:solidFill>
                <a:schemeClr val="accent4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7" y="226151"/>
            <a:ext cx="8000694" cy="6120680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10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142984"/>
            <a:ext cx="6715172" cy="37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Aharoni" pitchFamily="2" charset="-79"/>
                <a:cs typeface="Aharoni" pitchFamily="2" charset="-79"/>
              </a:rPr>
              <a:t>Lernst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>
                <a:latin typeface="Aharoni" pitchFamily="2" charset="-79"/>
                <a:cs typeface="Aharoni" pitchFamily="2" charset="-79"/>
              </a:rPr>
              <a:t>du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regelmäßig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11</a:t>
            </a:fld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072020488"/>
              </p:ext>
            </p:extLst>
          </p:nvPr>
        </p:nvGraphicFramePr>
        <p:xfrm>
          <a:off x="4429124" y="1785926"/>
          <a:ext cx="45601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3832164002"/>
              </p:ext>
            </p:extLst>
          </p:nvPr>
        </p:nvGraphicFramePr>
        <p:xfrm>
          <a:off x="357158" y="1857364"/>
          <a:ext cx="43204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12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172"/>
            <a:ext cx="7203702" cy="51198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843662" cy="565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>
                <a:latin typeface="Aharoni" pitchFamily="2" charset="-79"/>
                <a:cs typeface="Aharoni" pitchFamily="2" charset="-79"/>
              </a:rPr>
              <a:t>Bist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du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mit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deinen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Noten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zufrieden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?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13</a:t>
            </a:fld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2087790284"/>
              </p:ext>
            </p:extLst>
          </p:nvPr>
        </p:nvGraphicFramePr>
        <p:xfrm>
          <a:off x="216024" y="1856224"/>
          <a:ext cx="4776192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537836489"/>
              </p:ext>
            </p:extLst>
          </p:nvPr>
        </p:nvGraphicFramePr>
        <p:xfrm>
          <a:off x="4788024" y="1928802"/>
          <a:ext cx="4355976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8834544" cy="31619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34544" cy="3202952"/>
          </a:xfrm>
          <a:prstGeom prst="rect">
            <a:avLst/>
          </a:prstGeom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9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Aharoni" pitchFamily="2" charset="-79"/>
                <a:cs typeface="Aharoni" pitchFamily="2" charset="-79"/>
              </a:rPr>
              <a:t>Welcher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Schultype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bist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du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?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15</a:t>
            </a:fld>
            <a:endParaRPr lang="hr-HR"/>
          </a:p>
        </p:txBody>
      </p:sp>
      <p:graphicFrame>
        <p:nvGraphicFramePr>
          <p:cNvPr id="3" name="Tablica 2"/>
          <p:cNvGraphicFramePr>
            <a:graphicFrameLocks noGrp="1"/>
          </p:cNvGraphicFramePr>
          <p:nvPr/>
        </p:nvGraphicFramePr>
        <p:xfrm>
          <a:off x="285720" y="1714488"/>
          <a:ext cx="8568949" cy="4403878"/>
        </p:xfrm>
        <a:graphic>
          <a:graphicData uri="http://schemas.openxmlformats.org/drawingml/2006/table">
            <a:tbl>
              <a:tblPr/>
              <a:tblGrid>
                <a:gridCol w="1713236"/>
                <a:gridCol w="1713236"/>
                <a:gridCol w="1714159"/>
                <a:gridCol w="1714159"/>
                <a:gridCol w="1714159"/>
              </a:tblGrid>
              <a:tr h="339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noProof="0" dirty="0" smtClean="0">
                          <a:latin typeface="Calibri"/>
                          <a:ea typeface="Calibri"/>
                          <a:cs typeface="Times New Roman"/>
                        </a:rPr>
                        <a:t>Klasse</a:t>
                      </a:r>
                      <a:endParaRPr lang="de-DE" sz="20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noProof="0" smtClean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de-DE" sz="1800" b="1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noProof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de-DE" sz="1800" b="1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noProof="0" dirty="0" smtClean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de-DE" sz="18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noProof="0" smtClean="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de-DE" sz="1800" b="1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smtClean="0">
                          <a:latin typeface="Calibri"/>
                          <a:ea typeface="Calibri"/>
                          <a:cs typeface="Times New Roman"/>
                        </a:rPr>
                        <a:t>Hilfsbereit, treu, guter Freund</a:t>
                      </a:r>
                      <a:endParaRPr lang="de-DE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84%</a:t>
                      </a:r>
                      <a:endParaRPr lang="de-DE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48%</a:t>
                      </a:r>
                      <a:endParaRPr lang="de-DE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52%</a:t>
                      </a:r>
                      <a:endParaRPr lang="de-DE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de-DE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Ich lerne nur für mich, oberflächlich, klug</a:t>
                      </a:r>
                      <a:endParaRPr lang="de-DE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16%</a:t>
                      </a:r>
                      <a:endParaRPr lang="de-DE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12%</a:t>
                      </a:r>
                      <a:endParaRPr lang="de-DE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24%</a:t>
                      </a:r>
                      <a:endParaRPr lang="de-DE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de-DE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Ich hasse die Schule und </a:t>
                      </a:r>
                      <a:r>
                        <a:rPr lang="hr-HR" sz="1800" noProof="0" dirty="0" err="1" smtClean="0">
                          <a:latin typeface="Calibri"/>
                          <a:ea typeface="Calibri"/>
                          <a:cs typeface="Times New Roman"/>
                        </a:rPr>
                        <a:t>das</a:t>
                      </a:r>
                      <a:r>
                        <a:rPr lang="hr-HR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 L</a:t>
                      </a:r>
                      <a:r>
                        <a:rPr lang="de-DE" sz="1800" noProof="0" dirty="0" err="1" smtClean="0">
                          <a:latin typeface="Calibri"/>
                          <a:ea typeface="Calibri"/>
                          <a:cs typeface="Times New Roman"/>
                        </a:rPr>
                        <a:t>ernen</a:t>
                      </a:r>
                      <a:endParaRPr lang="de-DE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de-DE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24%</a:t>
                      </a:r>
                      <a:endParaRPr lang="de-DE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12%</a:t>
                      </a:r>
                      <a:endParaRPr lang="de-DE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12%</a:t>
                      </a:r>
                      <a:endParaRPr lang="de-DE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Unentschlossen</a:t>
                      </a:r>
                      <a:endParaRPr lang="de-DE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de-DE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12%</a:t>
                      </a:r>
                      <a:endParaRPr lang="de-DE" sz="18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de-DE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noProof="0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24%</a:t>
                      </a:r>
                      <a:endParaRPr lang="de-DE" sz="18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hr-HR" sz="2800" dirty="0" err="1" smtClean="0">
                <a:latin typeface="Aharoni" pitchFamily="2" charset="-79"/>
                <a:cs typeface="Aharoni" pitchFamily="2" charset="-79"/>
              </a:rPr>
              <a:t>Meinst</a:t>
            </a:r>
            <a:r>
              <a:rPr lang="hr-HR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sz="2800" dirty="0" err="1" smtClean="0">
                <a:latin typeface="Aharoni" pitchFamily="2" charset="-79"/>
                <a:cs typeface="Aharoni" pitchFamily="2" charset="-79"/>
              </a:rPr>
              <a:t>du</a:t>
            </a:r>
            <a:r>
              <a:rPr lang="hr-HR" sz="28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hr-HR" sz="2800" dirty="0" err="1" smtClean="0">
                <a:latin typeface="Aharoni" pitchFamily="2" charset="-79"/>
                <a:cs typeface="Aharoni" pitchFamily="2" charset="-79"/>
              </a:rPr>
              <a:t>dass</a:t>
            </a:r>
            <a:r>
              <a:rPr lang="hr-HR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sz="2800" dirty="0" err="1" smtClean="0">
                <a:latin typeface="Aharoni" pitchFamily="2" charset="-79"/>
                <a:cs typeface="Aharoni" pitchFamily="2" charset="-79"/>
              </a:rPr>
              <a:t>intelligente</a:t>
            </a:r>
            <a:r>
              <a:rPr lang="hr-HR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sz="2800" dirty="0" err="1" smtClean="0">
                <a:latin typeface="Aharoni" pitchFamily="2" charset="-79"/>
                <a:cs typeface="Aharoni" pitchFamily="2" charset="-79"/>
              </a:rPr>
              <a:t>Schüler</a:t>
            </a:r>
            <a:r>
              <a:rPr lang="hr-HR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sz="2800" dirty="0" err="1" smtClean="0">
                <a:latin typeface="Aharoni" pitchFamily="2" charset="-79"/>
                <a:cs typeface="Aharoni" pitchFamily="2" charset="-79"/>
              </a:rPr>
              <a:t>besser</a:t>
            </a:r>
            <a:r>
              <a:rPr lang="hr-HR" sz="2800" dirty="0" smtClean="0">
                <a:latin typeface="Aharoni" pitchFamily="2" charset="-79"/>
                <a:cs typeface="Aharoni" pitchFamily="2" charset="-79"/>
              </a:rPr>
              <a:t> in der </a:t>
            </a:r>
            <a:r>
              <a:rPr lang="hr-HR" sz="2800" dirty="0" err="1" smtClean="0">
                <a:latin typeface="Aharoni" pitchFamily="2" charset="-79"/>
                <a:cs typeface="Aharoni" pitchFamily="2" charset="-79"/>
              </a:rPr>
              <a:t>Schule</a:t>
            </a:r>
            <a:r>
              <a:rPr lang="hr-HR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sz="2800" dirty="0" err="1" smtClean="0">
                <a:latin typeface="Aharoni" pitchFamily="2" charset="-79"/>
                <a:cs typeface="Aharoni" pitchFamily="2" charset="-79"/>
              </a:rPr>
              <a:t>sind</a:t>
            </a:r>
            <a:r>
              <a:rPr lang="hr-HR" sz="2800" dirty="0" smtClean="0">
                <a:latin typeface="Aharoni" pitchFamily="2" charset="-79"/>
                <a:cs typeface="Aharoni" pitchFamily="2" charset="-79"/>
              </a:rPr>
              <a:t>? </a:t>
            </a:r>
            <a:endParaRPr lang="hr-HR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16</a:t>
            </a:fld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2281637707"/>
              </p:ext>
            </p:extLst>
          </p:nvPr>
        </p:nvGraphicFramePr>
        <p:xfrm>
          <a:off x="216024" y="1784786"/>
          <a:ext cx="45365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969948961"/>
              </p:ext>
            </p:extLst>
          </p:nvPr>
        </p:nvGraphicFramePr>
        <p:xfrm>
          <a:off x="4355976" y="1928802"/>
          <a:ext cx="47880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hr-HR" dirty="0" err="1" smtClean="0">
                <a:latin typeface="Aharoni" pitchFamily="2" charset="-79"/>
                <a:cs typeface="Aharoni" pitchFamily="2" charset="-79"/>
              </a:rPr>
              <a:t>Was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denkst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du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über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das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Studieren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im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Ausland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17</a:t>
            </a:fld>
            <a:endParaRPr lang="hr-HR"/>
          </a:p>
        </p:txBody>
      </p:sp>
      <p:graphicFrame>
        <p:nvGraphicFramePr>
          <p:cNvPr id="3" name="Grafikon 2"/>
          <p:cNvGraphicFramePr/>
          <p:nvPr/>
        </p:nvGraphicFramePr>
        <p:xfrm>
          <a:off x="2500298" y="15716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18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</a:t>
            </a:fld>
            <a:endParaRPr lang="hr-HR"/>
          </a:p>
        </p:txBody>
      </p:sp>
      <p:pic>
        <p:nvPicPr>
          <p:cNvPr id="2050" name="Picture 2" descr="C:\Users\Korisnik\Documents\DSD projekt-djelovi\photos\P102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haroni" pitchFamily="2" charset="-79"/>
                <a:cs typeface="Aharoni" pitchFamily="2" charset="-79"/>
              </a:rPr>
              <a:t>SREDNJA ŠKOLA SESVETE</a:t>
            </a:r>
            <a:endParaRPr lang="hr-HR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57158" y="4429132"/>
            <a:ext cx="8503920" cy="1527040"/>
          </a:xfrm>
        </p:spPr>
        <p:txBody>
          <a:bodyPr>
            <a:noAutofit/>
          </a:bodyPr>
          <a:lstStyle/>
          <a:p>
            <a:r>
              <a:rPr lang="hr-HR" sz="2800" dirty="0" err="1" smtClean="0">
                <a:solidFill>
                  <a:schemeClr val="bg1"/>
                </a:solidFill>
                <a:latin typeface="Berlin Sans FB" pitchFamily="34" charset="0"/>
              </a:rPr>
              <a:t>Gegründet</a:t>
            </a:r>
            <a:r>
              <a:rPr lang="hr-HR" sz="2800" dirty="0" smtClean="0">
                <a:solidFill>
                  <a:schemeClr val="bg1"/>
                </a:solidFill>
                <a:latin typeface="Berlin Sans FB" pitchFamily="34" charset="0"/>
              </a:rPr>
              <a:t>  1990</a:t>
            </a:r>
          </a:p>
          <a:p>
            <a:r>
              <a:rPr lang="hr-HR" sz="2800" dirty="0" err="1" smtClean="0">
                <a:solidFill>
                  <a:schemeClr val="bg1"/>
                </a:solidFill>
                <a:latin typeface="Berlin Sans FB" pitchFamily="34" charset="0"/>
              </a:rPr>
              <a:t>Schulleiter</a:t>
            </a:r>
            <a:r>
              <a:rPr lang="hr-HR" sz="2800" dirty="0" smtClean="0">
                <a:solidFill>
                  <a:schemeClr val="bg1"/>
                </a:solidFill>
                <a:latin typeface="Berlin Sans FB" pitchFamily="34" charset="0"/>
              </a:rPr>
              <a:t>: Slavko Ivanković</a:t>
            </a:r>
          </a:p>
          <a:p>
            <a:r>
              <a:rPr lang="hr-HR" sz="2800" dirty="0" smtClean="0">
                <a:solidFill>
                  <a:schemeClr val="bg1"/>
                </a:solidFill>
                <a:latin typeface="Berlin Sans FB" pitchFamily="34" charset="0"/>
              </a:rPr>
              <a:t>28 Klassen </a:t>
            </a:r>
            <a:r>
              <a:rPr lang="hr-HR" sz="2800" dirty="0" err="1" smtClean="0">
                <a:solidFill>
                  <a:schemeClr val="bg1"/>
                </a:solidFill>
                <a:latin typeface="Berlin Sans FB" pitchFamily="34" charset="0"/>
              </a:rPr>
              <a:t>und</a:t>
            </a:r>
            <a:r>
              <a:rPr lang="hr-HR" sz="28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Berlin Sans FB" pitchFamily="34" charset="0"/>
              </a:rPr>
              <a:t>ca</a:t>
            </a:r>
            <a:r>
              <a:rPr lang="hr-HR" sz="2800" dirty="0" smtClean="0">
                <a:solidFill>
                  <a:schemeClr val="bg1"/>
                </a:solidFill>
                <a:latin typeface="Berlin Sans FB" pitchFamily="34" charset="0"/>
              </a:rPr>
              <a:t>. 800 </a:t>
            </a:r>
            <a:r>
              <a:rPr lang="hr-HR" sz="2800" dirty="0" err="1" smtClean="0">
                <a:solidFill>
                  <a:schemeClr val="bg1"/>
                </a:solidFill>
                <a:latin typeface="Berlin Sans FB" pitchFamily="34" charset="0"/>
              </a:rPr>
              <a:t>Schüler</a:t>
            </a:r>
            <a:endParaRPr lang="hr-HR" sz="2800" dirty="0" smtClean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2770391">
            <a:off x="3230633" y="1622252"/>
            <a:ext cx="642942" cy="714380"/>
          </a:xfrm>
          <a:prstGeom prst="down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own Arrow 7"/>
          <p:cNvSpPr/>
          <p:nvPr/>
        </p:nvSpPr>
        <p:spPr>
          <a:xfrm rot="18870924">
            <a:off x="5230677" y="1622638"/>
            <a:ext cx="642942" cy="714380"/>
          </a:xfrm>
          <a:prstGeom prst="down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642910" y="2428868"/>
            <a:ext cx="3786214" cy="92869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hr-H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itchFamily="34" charset="0"/>
              </a:rPr>
              <a:t>ALLGEMEIN-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hr-H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itchFamily="34" charset="0"/>
              </a:rPr>
              <a:t>BILDENDES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hr-H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itchFamily="34" charset="0"/>
              </a:rPr>
              <a:t>GYMNASIUM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" pitchFamily="34" charset="0"/>
            </a:endParaRPr>
          </a:p>
        </p:txBody>
      </p:sp>
      <p:sp>
        <p:nvSpPr>
          <p:cNvPr id="10" name="Subtitle 1"/>
          <p:cNvSpPr txBox="1">
            <a:spLocks/>
          </p:cNvSpPr>
          <p:nvPr/>
        </p:nvSpPr>
        <p:spPr>
          <a:xfrm>
            <a:off x="4643438" y="2500306"/>
            <a:ext cx="4214842" cy="92869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hr-HR" sz="4000" dirty="0" smtClean="0">
                <a:solidFill>
                  <a:schemeClr val="bg1"/>
                </a:solidFill>
                <a:latin typeface="Berlin Sans FB" pitchFamily="34" charset="0"/>
              </a:rPr>
              <a:t>MATHEMATISCHE</a:t>
            </a:r>
            <a:endParaRPr kumimoji="0" lang="hr-H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hr-H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itchFamily="34" charset="0"/>
              </a:rPr>
              <a:t>GYMNASIUM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haroni" pitchFamily="2" charset="-79"/>
                <a:cs typeface="Aharoni" pitchFamily="2" charset="-79"/>
              </a:rPr>
              <a:t>SREDNJA ŠKOLA SESVETE</a:t>
            </a:r>
            <a:endParaRPr lang="hr-HR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DSD PROJECT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50392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BESONDERHEITEN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unserer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Schule:</a:t>
            </a:r>
          </a:p>
          <a:p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Kantine</a:t>
            </a:r>
          </a:p>
          <a:p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Bibliothek</a:t>
            </a:r>
          </a:p>
          <a:p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Sporthalle</a:t>
            </a:r>
            <a:endParaRPr lang="hr-HR" sz="3200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8" name="Picture 7" descr="IMG_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571744"/>
            <a:ext cx="4000528" cy="3000398"/>
          </a:xfrm>
          <a:prstGeom prst="rect">
            <a:avLst/>
          </a:prstGeom>
        </p:spPr>
      </p:pic>
      <p:pic>
        <p:nvPicPr>
          <p:cNvPr id="9" name="Picture 8" descr="slik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571744"/>
            <a:ext cx="4000528" cy="3000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haroni" pitchFamily="2" charset="-79"/>
                <a:cs typeface="Aharoni" pitchFamily="2" charset="-79"/>
              </a:rPr>
              <a:t>SREDNJA ŠKOLA SESVETE</a:t>
            </a:r>
            <a:endParaRPr lang="hr-HR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DSD PROJECT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Wahlfächer: DSD,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Mathematik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,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Informatik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Viele Ausfluge (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wie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zb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nach Gardaland, Spanien,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Tschechien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) 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und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Schuleaustauschemit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deutchen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Schulern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als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Teil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des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DSD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Unterricht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)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85918" y="2643182"/>
            <a:ext cx="5572164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r-HR" sz="5400" dirty="0" smtClean="0">
                <a:solidFill>
                  <a:schemeClr val="accent4"/>
                </a:solidFill>
                <a:latin typeface="Castellar" pitchFamily="18" charset="0"/>
              </a:rPr>
              <a:t>DIE</a:t>
            </a:r>
            <a:r>
              <a:rPr lang="hr-HR" sz="5400" dirty="0" smtClean="0">
                <a:solidFill>
                  <a:schemeClr val="accent5">
                    <a:lumMod val="75000"/>
                  </a:schemeClr>
                </a:solidFill>
                <a:latin typeface="Castellar" pitchFamily="18" charset="0"/>
              </a:rPr>
              <a:t> </a:t>
            </a:r>
            <a:r>
              <a:rPr lang="hr-HR" sz="5400" dirty="0" smtClean="0">
                <a:solidFill>
                  <a:schemeClr val="accent4"/>
                </a:solidFill>
                <a:latin typeface="Castellar" pitchFamily="18" charset="0"/>
              </a:rPr>
              <a:t>UMFRAGE</a:t>
            </a:r>
            <a:endParaRPr lang="hr-HR" sz="5400" dirty="0">
              <a:solidFill>
                <a:schemeClr val="accent4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>
            <p:extLst>
              <p:ext uri="{D42A27DB-BD31-4B8C-83A1-F6EECF244321}">
                <p14:modId xmlns:p14="http://schemas.microsoft.com/office/powerpoint/2010/main" val="1897393915"/>
              </p:ext>
            </p:extLst>
          </p:nvPr>
        </p:nvGraphicFramePr>
        <p:xfrm>
          <a:off x="323528" y="2204864"/>
          <a:ext cx="4464496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909362180"/>
              </p:ext>
            </p:extLst>
          </p:nvPr>
        </p:nvGraphicFramePr>
        <p:xfrm>
          <a:off x="4644008" y="1988840"/>
          <a:ext cx="4344144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haroni" pitchFamily="2" charset="-79"/>
                <a:cs typeface="Aharoni" pitchFamily="2" charset="-79"/>
              </a:rPr>
              <a:t>Magst du diese Schule?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" y="692696"/>
            <a:ext cx="8832982" cy="4968552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8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8" y="404664"/>
            <a:ext cx="8811166" cy="58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 err="1">
                <a:latin typeface="Aharoni" pitchFamily="2" charset="-79"/>
                <a:cs typeface="Aharoni" pitchFamily="2" charset="-79"/>
              </a:rPr>
              <a:t>Möchtest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>
                <a:latin typeface="Aharoni" pitchFamily="2" charset="-79"/>
                <a:cs typeface="Aharoni" pitchFamily="2" charset="-79"/>
              </a:rPr>
              <a:t>du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>
                <a:latin typeface="Aharoni" pitchFamily="2" charset="-79"/>
                <a:cs typeface="Aharoni" pitchFamily="2" charset="-79"/>
              </a:rPr>
              <a:t>etwas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>
                <a:latin typeface="Aharoni" pitchFamily="2" charset="-79"/>
                <a:cs typeface="Aharoni" pitchFamily="2" charset="-79"/>
              </a:rPr>
              <a:t>an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der </a:t>
            </a:r>
            <a:r>
              <a:rPr lang="hr-HR" dirty="0" err="1">
                <a:latin typeface="Aharoni" pitchFamily="2" charset="-79"/>
                <a:cs typeface="Aharoni" pitchFamily="2" charset="-79"/>
              </a:rPr>
              <a:t>Schule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>
                <a:latin typeface="Aharoni" pitchFamily="2" charset="-79"/>
                <a:cs typeface="Aharoni" pitchFamily="2" charset="-79"/>
              </a:rPr>
              <a:t>ändern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9</a:t>
            </a:fld>
            <a:endParaRPr lang="hr-HR"/>
          </a:p>
        </p:txBody>
      </p:sp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2673442699"/>
              </p:ext>
            </p:extLst>
          </p:nvPr>
        </p:nvGraphicFramePr>
        <p:xfrm>
          <a:off x="214282" y="1785926"/>
          <a:ext cx="50405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3370889866"/>
              </p:ext>
            </p:extLst>
          </p:nvPr>
        </p:nvGraphicFramePr>
        <p:xfrm>
          <a:off x="4429124" y="1785926"/>
          <a:ext cx="442915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244</Words>
  <Application>Microsoft Office PowerPoint</Application>
  <PresentationFormat>Prikaz na zaslonu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Civic</vt:lpstr>
      <vt:lpstr>PowerPointova prezentacija</vt:lpstr>
      <vt:lpstr>PowerPointova prezentacija</vt:lpstr>
      <vt:lpstr>SREDNJA ŠKOLA SESVETE</vt:lpstr>
      <vt:lpstr>SREDNJA ŠKOLA SESVETE</vt:lpstr>
      <vt:lpstr>SREDNJA ŠKOLA SESVETE</vt:lpstr>
      <vt:lpstr>PowerPointova prezentacija</vt:lpstr>
      <vt:lpstr>Magst du diese Schule?</vt:lpstr>
      <vt:lpstr>PowerPointova prezentacija</vt:lpstr>
      <vt:lpstr>Möchtest du etwas an der Schule ändern?</vt:lpstr>
      <vt:lpstr>PowerPointova prezentacija</vt:lpstr>
      <vt:lpstr>Lernst du regelmäßig?</vt:lpstr>
      <vt:lpstr>PowerPointova prezentacija</vt:lpstr>
      <vt:lpstr>Bist du mit deinen Noten zufrieden?</vt:lpstr>
      <vt:lpstr>PowerPointova prezentacija</vt:lpstr>
      <vt:lpstr>Welcher Schultype bist du?</vt:lpstr>
      <vt:lpstr>Meinst du, dass intelligente Schüler besser in der Schule sind? </vt:lpstr>
      <vt:lpstr>Was denkst du über das Studieren im Ausland?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Andrej</cp:lastModifiedBy>
  <cp:revision>85</cp:revision>
  <dcterms:created xsi:type="dcterms:W3CDTF">2012-11-17T10:34:11Z</dcterms:created>
  <dcterms:modified xsi:type="dcterms:W3CDTF">2012-12-01T07:53:23Z</dcterms:modified>
</cp:coreProperties>
</file>