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6" r:id="rId3"/>
    <p:sldId id="280" r:id="rId4"/>
    <p:sldId id="258" r:id="rId5"/>
    <p:sldId id="263" r:id="rId6"/>
    <p:sldId id="366" r:id="rId7"/>
    <p:sldId id="365" r:id="rId8"/>
    <p:sldId id="367" r:id="rId9"/>
    <p:sldId id="326" r:id="rId10"/>
    <p:sldId id="327" r:id="rId11"/>
    <p:sldId id="328" r:id="rId12"/>
    <p:sldId id="329" r:id="rId13"/>
    <p:sldId id="368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69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3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8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4AB9D-7F00-48B4-B017-85343DD3228B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7E3A7-4894-4429-A47B-4AB43FDBDFB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795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FB53-2927-4C10-9AA6-D71D9CF68DE0}" type="datetimeFigureOut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3414-D09D-490A-9FF9-62D1BFC553A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6353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DF3414-D09D-490A-9FF9-62D1BFC553AC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7FB6-7AB9-440A-8895-06D04AE1596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8631-8406-45F9-9FE9-E8A4EE6470A1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CB72-68C8-4B40-B04F-3919090CA52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D4620-946C-4419-9A19-6A46472E955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E707-B229-46DE-A827-0A1B3D395B1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161C7BE-C2AA-4261-A38F-6A0CF599F10B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1D18-B064-441C-8AB8-5169026EACC5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5342-6DAC-442A-8687-96E7DCB138C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F3499-EA5D-438F-B957-D75B4504FBCD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0F61-18D7-47EC-A352-60A4B99864F9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DED4B71-743D-4AB5-ABA3-4A8011F55296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B29D252-A02C-4428-AEFE-A3DE9FB803AE}" type="datetime1">
              <a:rPr lang="sr-Latn-CS" smtClean="0"/>
              <a:pPr/>
              <a:t>1.12.2012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C31AD78-B47C-4471-A404-4D1A5FDAD1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Radni_list_programa_Microsoft_Excel_97___20031.xls"/><Relationship Id="rId7" Type="http://schemas.openxmlformats.org/officeDocument/2006/relationships/oleObject" Target="../embeddings/Radni_list_programa_Microsoft_Excel_97___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oleObject" Target="../embeddings/Radni_list_programa_Microsoft_Excel_97___20032.xls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oleObject" Target="../embeddings/Radni_list_programa_Microsoft_Excel_97___20034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DSD PROJECT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</a:t>
            </a:fld>
            <a:endParaRPr lang="hr-H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0034" y="2143116"/>
            <a:ext cx="8001056" cy="18573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Castellar" pitchFamily="18" charset="0"/>
                <a:ea typeface="+mj-ea"/>
                <a:cs typeface="+mj-cs"/>
              </a:rPr>
              <a:t>SCHULSYSTEME IN KROATIen</a:t>
            </a:r>
            <a:endParaRPr kumimoji="0" lang="hr-HR" sz="5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Castellar" pitchFamily="18" charset="0"/>
              <a:ea typeface="+mj-ea"/>
              <a:cs typeface="+mj-cs"/>
            </a:endParaRPr>
          </a:p>
        </p:txBody>
      </p:sp>
      <p:pic>
        <p:nvPicPr>
          <p:cNvPr id="7" name="Picture 6" descr="ds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4143380"/>
            <a:ext cx="2078293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sesvete.hr/pics/w_999de4347dea0e2a760b60c80ddbf438"/>
          <p:cNvPicPr>
            <a:picLocks noChangeAspect="1" noChangeArrowheads="1"/>
          </p:cNvPicPr>
          <p:nvPr/>
        </p:nvPicPr>
        <p:blipFill>
          <a:blip r:embed="rId2"/>
          <a:srcRect b="10281"/>
          <a:stretch>
            <a:fillRect/>
          </a:stretch>
        </p:blipFill>
        <p:spPr bwMode="auto">
          <a:xfrm>
            <a:off x="642910" y="642918"/>
            <a:ext cx="7892936" cy="531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hr-HR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LUKA GRUNDSCHULE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11</a:t>
            </a:fld>
            <a:endParaRPr lang="hr-HR"/>
          </a:p>
        </p:txBody>
      </p:sp>
      <p:sp>
        <p:nvSpPr>
          <p:cNvPr id="6148" name="Rezervirano mjesto sadržaja 3"/>
          <p:cNvSpPr>
            <a:spLocks noGrp="1"/>
          </p:cNvSpPr>
          <p:nvPr>
            <p:ph sz="quarter" idx="1"/>
          </p:nvPr>
        </p:nvSpPr>
        <p:spPr>
          <a:xfrm>
            <a:off x="285720" y="1643050"/>
            <a:ext cx="8556528" cy="368790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Berlin Sans FB" pitchFamily="34" charset="0"/>
              </a:rPr>
              <a:t>Adresse:  </a:t>
            </a:r>
            <a:r>
              <a:rPr lang="de-DE" sz="2400" dirty="0" err="1" smtClean="0">
                <a:solidFill>
                  <a:schemeClr val="bg1"/>
                </a:solidFill>
                <a:latin typeface="Berlin Sans FB" pitchFamily="34" charset="0"/>
              </a:rPr>
              <a:t>Oton</a:t>
            </a:r>
            <a:r>
              <a:rPr lang="de-DE" sz="24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de-DE" sz="2400" dirty="0" err="1" smtClean="0">
                <a:solidFill>
                  <a:schemeClr val="bg1"/>
                </a:solidFill>
                <a:latin typeface="Berlin Sans FB" pitchFamily="34" charset="0"/>
              </a:rPr>
              <a:t>Iveković</a:t>
            </a:r>
            <a:r>
              <a:rPr lang="de-DE" sz="2400" dirty="0" smtClean="0">
                <a:solidFill>
                  <a:schemeClr val="bg1"/>
                </a:solidFill>
                <a:latin typeface="Berlin Sans FB" pitchFamily="34" charset="0"/>
              </a:rPr>
              <a:t> Straße 16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Berlin Sans FB" pitchFamily="34" charset="0"/>
              </a:rPr>
              <a:t>Anzahl der Schüler:  </a:t>
            </a:r>
            <a:r>
              <a:rPr lang="de-DE" sz="2400" dirty="0" smtClean="0">
                <a:solidFill>
                  <a:schemeClr val="bg1"/>
                </a:solidFill>
                <a:latin typeface="Berlin Sans FB" pitchFamily="34" charset="0"/>
              </a:rPr>
              <a:t>909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Berlin Sans FB" pitchFamily="34" charset="0"/>
              </a:rPr>
              <a:t>Schulleiterin:</a:t>
            </a:r>
            <a:r>
              <a:rPr lang="hr-HR" sz="2400" b="1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de-DE" sz="2400" dirty="0" smtClean="0">
                <a:solidFill>
                  <a:schemeClr val="bg1"/>
                </a:solidFill>
                <a:latin typeface="Berlin Sans FB" pitchFamily="34" charset="0"/>
              </a:rPr>
              <a:t>Frau Marina Sabolović</a:t>
            </a: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Berlin Sans FB" pitchFamily="34" charset="0"/>
              </a:rPr>
              <a:t>Besonderheiten der Schule: </a:t>
            </a:r>
            <a:endParaRPr lang="hr-HR" sz="2400" b="1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hr-HR" sz="2400" dirty="0" smtClean="0">
                <a:solidFill>
                  <a:schemeClr val="bg1"/>
                </a:solidFill>
                <a:latin typeface="Berlin Sans FB" pitchFamily="34" charset="0"/>
              </a:rPr>
              <a:t>Gl</a:t>
            </a:r>
            <a:r>
              <a:rPr lang="de-DE" sz="2400" dirty="0" smtClean="0">
                <a:solidFill>
                  <a:schemeClr val="bg1"/>
                </a:solidFill>
                <a:latin typeface="Berlin Sans FB" pitchFamily="34" charset="0"/>
              </a:rPr>
              <a:t>agolitische Gruppe </a:t>
            </a:r>
            <a:endParaRPr lang="hr-HR" sz="24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de-DE" sz="2400" dirty="0" smtClean="0">
                <a:solidFill>
                  <a:schemeClr val="bg1"/>
                </a:solidFill>
                <a:latin typeface="Berlin Sans FB" pitchFamily="34" charset="0"/>
              </a:rPr>
              <a:t>Schulzeitung “Krek”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hr-H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de-DE" dirty="0" smtClean="0"/>
          </a:p>
        </p:txBody>
      </p:sp>
      <p:pic>
        <p:nvPicPr>
          <p:cNvPr id="14340" name="Slika 4" descr="bann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29198"/>
            <a:ext cx="91440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12</a:t>
            </a:fld>
            <a:endParaRPr lang="hr-HR"/>
          </a:p>
        </p:txBody>
      </p:sp>
      <p:pic>
        <p:nvPicPr>
          <p:cNvPr id="5" name="Rezervirano mjesto sadržaja 4" descr="L100004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7643812" cy="573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13</a:t>
            </a:fld>
            <a:endParaRPr lang="hr-H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85918" y="2643182"/>
            <a:ext cx="5572164" cy="12858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DIE</a:t>
            </a:r>
            <a:r>
              <a:rPr lang="hr-HR" sz="5400" dirty="0" smtClean="0">
                <a:solidFill>
                  <a:schemeClr val="accent5">
                    <a:lumMod val="75000"/>
                  </a:schemeClr>
                </a:solidFill>
                <a:latin typeface="Castellar" pitchFamily="18" charset="0"/>
              </a:rPr>
              <a:t> </a:t>
            </a:r>
            <a:r>
              <a:rPr lang="hr-HR" sz="5400" dirty="0" smtClean="0">
                <a:solidFill>
                  <a:schemeClr val="accent4"/>
                </a:solidFill>
                <a:latin typeface="Castellar" pitchFamily="18" charset="0"/>
              </a:rPr>
              <a:t>UMFRAGE</a:t>
            </a:r>
            <a:endParaRPr lang="hr-HR" sz="5400" dirty="0">
              <a:solidFill>
                <a:schemeClr val="accent4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43932" cy="75895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de-DE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Die Ergebnisse</a:t>
            </a:r>
            <a:endParaRPr lang="de-DE" sz="3600" b="1" dirty="0">
              <a:solidFill>
                <a:schemeClr val="accent1">
                  <a:tint val="83000"/>
                  <a:satMod val="1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14</a:t>
            </a:fld>
            <a:endParaRPr lang="hr-HR"/>
          </a:p>
        </p:txBody>
      </p:sp>
      <p:sp>
        <p:nvSpPr>
          <p:cNvPr id="16387" name="Rezervirano mjesto sadržaja 4"/>
          <p:cNvSpPr>
            <a:spLocks noGrp="1"/>
          </p:cNvSpPr>
          <p:nvPr>
            <p:ph sz="quarter" idx="1"/>
          </p:nvPr>
        </p:nvSpPr>
        <p:spPr>
          <a:xfrm>
            <a:off x="428594" y="1571612"/>
            <a:ext cx="8715406" cy="4429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Die Schüler…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lernen 1 </a:t>
            </a:r>
            <a:r>
              <a:rPr lang="hr-HR" sz="3200" dirty="0" err="1" smtClean="0">
                <a:solidFill>
                  <a:schemeClr val="bg1"/>
                </a:solidFill>
                <a:latin typeface="Berlin Sans FB" pitchFamily="34" charset="0"/>
              </a:rPr>
              <a:t>Stunde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pro Tag und alleine</a:t>
            </a:r>
          </a:p>
          <a:p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sind meistens zufrieden mit ihren Noten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sind meistens hilfsbereit,treue und gute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Freunde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möchten  ins Gymnasium  gehen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43932" cy="75895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de-DE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Die Ergebnisse</a:t>
            </a:r>
            <a:endParaRPr lang="de-DE" sz="3600" b="1" dirty="0">
              <a:solidFill>
                <a:schemeClr val="accent1">
                  <a:tint val="83000"/>
                  <a:satMod val="1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15</a:t>
            </a:fld>
            <a:endParaRPr lang="hr-HR"/>
          </a:p>
        </p:txBody>
      </p:sp>
      <p:sp>
        <p:nvSpPr>
          <p:cNvPr id="17410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500063" y="1571612"/>
            <a:ext cx="8186737" cy="455455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finden, dass Lehrer </a:t>
            </a:r>
            <a:r>
              <a:rPr lang="de-DE" sz="2800" b="1" dirty="0" smtClean="0">
                <a:solidFill>
                  <a:schemeClr val="bg1"/>
                </a:solidFill>
                <a:latin typeface="Berlin Sans FB" pitchFamily="34" charset="0"/>
              </a:rPr>
              <a:t>streng, gerecht, ehrlich, interessant, einfach, </a:t>
            </a:r>
            <a:r>
              <a:rPr lang="hr-HR" sz="2800" b="1" dirty="0" err="1" smtClean="0">
                <a:solidFill>
                  <a:schemeClr val="bg1"/>
                </a:solidFill>
                <a:latin typeface="Berlin Sans FB" pitchFamily="34" charset="0"/>
              </a:rPr>
              <a:t>witzig</a:t>
            </a:r>
            <a:r>
              <a:rPr lang="de-DE" sz="2800" b="1" dirty="0" smtClean="0">
                <a:solidFill>
                  <a:schemeClr val="bg1"/>
                </a:solidFill>
                <a:latin typeface="Berlin Sans FB" pitchFamily="34" charset="0"/>
              </a:rPr>
              <a:t>, hilfsbereit und freundlich </a:t>
            </a: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sein soll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en</a:t>
            </a: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denken, dass kluge Schüler nicht erfolgreich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er</a:t>
            </a: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b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</a:b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in der Schule sein müssen </a:t>
            </a:r>
          </a:p>
          <a:p>
            <a:pPr>
              <a:buFont typeface="Wingdings 2" pitchFamily="18" charset="2"/>
              <a:buNone/>
            </a:pP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43932" cy="758952"/>
          </a:xfrm>
        </p:spPr>
        <p:txBody>
          <a:bodyPr>
            <a:norm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de-DE" sz="36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Die Ergebnisse</a:t>
            </a:r>
            <a:endParaRPr lang="de-DE" sz="3600" b="1" dirty="0">
              <a:solidFill>
                <a:schemeClr val="accent1">
                  <a:tint val="83000"/>
                  <a:satMod val="1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16</a:t>
            </a:fld>
            <a:endParaRPr lang="hr-HR"/>
          </a:p>
        </p:txBody>
      </p:sp>
      <p:sp>
        <p:nvSpPr>
          <p:cNvPr id="18434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88" y="1374775"/>
            <a:ext cx="8329612" cy="5483225"/>
          </a:xfrm>
          <a:noFill/>
        </p:spPr>
        <p:txBody>
          <a:bodyPr/>
          <a:lstStyle/>
          <a:p>
            <a:pPr>
              <a:buNone/>
            </a:pP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möchten 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verä</a:t>
            </a: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ndern: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Die Lehrer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Die  leichtere Unterricht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mehr strenge Lehrer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Noten auf </a:t>
            </a:r>
            <a:r>
              <a:rPr lang="hr-HR" sz="3200" dirty="0" smtClean="0">
                <a:solidFill>
                  <a:schemeClr val="bg1"/>
                </a:solidFill>
                <a:latin typeface="Berlin Sans FB" pitchFamily="34" charset="0"/>
              </a:rPr>
              <a:t>erstem </a:t>
            </a: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Halbjahr zurückgeben</a:t>
            </a:r>
            <a:endParaRPr lang="hr-HR" sz="3200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de-DE" sz="3200" dirty="0" smtClean="0">
                <a:solidFill>
                  <a:schemeClr val="bg1"/>
                </a:solidFill>
                <a:latin typeface="Berlin Sans FB" pitchFamily="34" charset="0"/>
              </a:rPr>
              <a:t>mehre Ausflüge und praktische Unterricht</a:t>
            </a:r>
          </a:p>
          <a:p>
            <a:pPr>
              <a:buFont typeface="Wingdings 2" pitchFamily="18" charset="2"/>
              <a:buNone/>
            </a:pPr>
            <a:endParaRPr lang="de-DE" dirty="0" smtClean="0"/>
          </a:p>
          <a:p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17</a:t>
            </a:fld>
            <a:endParaRPr lang="hr-HR"/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sz="quarter"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72000"/>
                <a:gridCol w="4572000"/>
              </a:tblGrid>
              <a:tr h="863596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Grundschule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Vugrovec</a:t>
                      </a:r>
                      <a:r>
                        <a:rPr lang="hr-HR" sz="2400" dirty="0" smtClean="0"/>
                        <a:t>-</a:t>
                      </a:r>
                      <a:r>
                        <a:rPr lang="hr-HR" sz="2400" dirty="0" err="1" smtClean="0"/>
                        <a:t>Kašina</a:t>
                      </a:r>
                      <a:endParaRPr lang="hr-HR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Grundschule</a:t>
                      </a:r>
                      <a:r>
                        <a:rPr lang="hr-HR" sz="2400" dirty="0" smtClean="0"/>
                        <a:t> Luka</a:t>
                      </a:r>
                      <a:endParaRPr lang="hr-HR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440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hr-HR" sz="2800" dirty="0" err="1" smtClean="0"/>
                        <a:t>Beliebte</a:t>
                      </a:r>
                      <a:r>
                        <a:rPr lang="hr-HR" sz="2800" baseline="0" dirty="0" smtClean="0"/>
                        <a:t> </a:t>
                      </a:r>
                      <a:r>
                        <a:rPr lang="hr-HR" sz="2800" baseline="0" dirty="0" err="1" smtClean="0"/>
                        <a:t>Schulfächer</a:t>
                      </a:r>
                      <a:r>
                        <a:rPr lang="hr-HR" sz="2800" baseline="0" dirty="0" smtClean="0"/>
                        <a:t>:</a:t>
                      </a: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hr-HR" sz="2800" dirty="0" smtClean="0"/>
                        <a:t>Sport,</a:t>
                      </a:r>
                      <a:r>
                        <a:rPr lang="hr-HR" sz="2800" baseline="0" dirty="0" smtClean="0"/>
                        <a:t> </a:t>
                      </a:r>
                      <a:r>
                        <a:rPr lang="hr-HR" sz="2800" dirty="0" err="1" smtClean="0"/>
                        <a:t>Zeichnen</a:t>
                      </a:r>
                      <a:r>
                        <a:rPr lang="hr-HR" sz="2800" dirty="0" smtClean="0"/>
                        <a:t>,</a:t>
                      </a:r>
                      <a:r>
                        <a:rPr lang="hr-HR" sz="2800" baseline="0" dirty="0" smtClean="0"/>
                        <a:t> </a:t>
                      </a:r>
                      <a:r>
                        <a:rPr lang="hr-HR" sz="2800" dirty="0" err="1" smtClean="0"/>
                        <a:t>Biologie</a:t>
                      </a:r>
                      <a:endParaRPr lang="hr-HR" sz="28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800" dirty="0" err="1" smtClean="0"/>
                        <a:t>Beliebte</a:t>
                      </a:r>
                      <a:r>
                        <a:rPr lang="hr-HR" sz="2800" baseline="0" dirty="0" smtClean="0"/>
                        <a:t> </a:t>
                      </a:r>
                      <a:r>
                        <a:rPr lang="hr-HR" sz="2800" baseline="0" dirty="0" err="1" smtClean="0"/>
                        <a:t>Schulfächer</a:t>
                      </a:r>
                      <a:r>
                        <a:rPr lang="hr-HR" sz="2800" baseline="0" dirty="0" smtClean="0"/>
                        <a:t>:</a:t>
                      </a: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hr-HR" sz="2800" baseline="0" dirty="0" smtClean="0"/>
                        <a:t> Sport,</a:t>
                      </a:r>
                      <a:r>
                        <a:rPr lang="hr-HR" sz="2800" baseline="0" dirty="0" err="1" smtClean="0"/>
                        <a:t>Englisch</a:t>
                      </a:r>
                      <a:endParaRPr lang="hr-H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69" name="Slika 6" descr="575932_335212446538384_333129233413372_945500_348791748_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2643188"/>
            <a:ext cx="235743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Slika 7" descr="fitnes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2428875"/>
            <a:ext cx="3090863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72000"/>
                <a:gridCol w="4572000"/>
              </a:tblGrid>
              <a:tr h="892301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Grundschule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Vugrovec</a:t>
                      </a:r>
                      <a:r>
                        <a:rPr lang="hr-HR" sz="2400" dirty="0" smtClean="0"/>
                        <a:t>-</a:t>
                      </a:r>
                      <a:r>
                        <a:rPr lang="hr-HR" sz="2400" dirty="0" err="1" smtClean="0"/>
                        <a:t>Kašina</a:t>
                      </a:r>
                      <a:endParaRPr lang="hr-HR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Grundschule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sz="2400" baseline="0" dirty="0" smtClean="0"/>
                        <a:t>Luka</a:t>
                      </a:r>
                      <a:endParaRPr lang="hr-HR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699">
                <a:tc>
                  <a:txBody>
                    <a:bodyPr/>
                    <a:lstStyle/>
                    <a:p>
                      <a:r>
                        <a:rPr lang="hr-HR" sz="2800" baseline="0" dirty="0" err="1" smtClean="0"/>
                        <a:t>Die</a:t>
                      </a:r>
                      <a:r>
                        <a:rPr lang="hr-HR" sz="2800" baseline="0" dirty="0" smtClean="0"/>
                        <a:t> </a:t>
                      </a:r>
                      <a:r>
                        <a:rPr lang="hr-HR" sz="2800" baseline="0" dirty="0" err="1" smtClean="0"/>
                        <a:t>schwersten</a:t>
                      </a:r>
                      <a:r>
                        <a:rPr lang="hr-HR" sz="2800" baseline="0" dirty="0" smtClean="0"/>
                        <a:t> </a:t>
                      </a:r>
                      <a:r>
                        <a:rPr lang="hr-HR" sz="2800" baseline="0" dirty="0" err="1" smtClean="0"/>
                        <a:t>Fächer</a:t>
                      </a:r>
                      <a:r>
                        <a:rPr lang="hr-HR" sz="2800" baseline="0" dirty="0" smtClean="0"/>
                        <a:t>:</a:t>
                      </a: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hr-HR" sz="2800" baseline="0" dirty="0" smtClean="0"/>
                        <a:t> </a:t>
                      </a:r>
                      <a:r>
                        <a:rPr lang="hr-HR" sz="2800" baseline="0" dirty="0" err="1" smtClean="0"/>
                        <a:t>Mathematik</a:t>
                      </a:r>
                      <a:r>
                        <a:rPr lang="hr-HR" sz="2800" baseline="0" dirty="0" smtClean="0"/>
                        <a:t>, </a:t>
                      </a:r>
                      <a:r>
                        <a:rPr lang="de-DE" sz="2800" baseline="0" noProof="0" dirty="0" err="1" smtClean="0"/>
                        <a:t>Kroatisch,Chemie</a:t>
                      </a:r>
                      <a:r>
                        <a:rPr lang="hr-HR" sz="2800" baseline="0" dirty="0" smtClean="0"/>
                        <a:t>, </a:t>
                      </a:r>
                      <a:r>
                        <a:rPr lang="hr-HR" sz="2800" baseline="0" dirty="0" err="1" smtClean="0"/>
                        <a:t>Geschichte</a:t>
                      </a:r>
                      <a:endParaRPr lang="hr-HR" sz="28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hr-HR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r-HR" sz="2800" dirty="0" err="1" smtClean="0"/>
                        <a:t>Die</a:t>
                      </a:r>
                      <a:r>
                        <a:rPr lang="hr-HR" sz="2800" dirty="0" smtClean="0"/>
                        <a:t> </a:t>
                      </a:r>
                      <a:r>
                        <a:rPr lang="hr-HR" sz="2800" dirty="0" err="1" smtClean="0"/>
                        <a:t>schwersten</a:t>
                      </a:r>
                      <a:r>
                        <a:rPr lang="hr-HR" sz="2800" dirty="0" smtClean="0"/>
                        <a:t> </a:t>
                      </a:r>
                      <a:r>
                        <a:rPr lang="hr-HR" sz="2800" dirty="0" err="1" smtClean="0"/>
                        <a:t>Fächer</a:t>
                      </a:r>
                      <a:r>
                        <a:rPr lang="hr-HR" sz="2800" dirty="0" smtClean="0"/>
                        <a:t>:</a:t>
                      </a:r>
                    </a:p>
                    <a:p>
                      <a:pPr algn="ctr">
                        <a:buFont typeface="Wingdings" pitchFamily="2" charset="2"/>
                        <a:buChar char="v"/>
                      </a:pPr>
                      <a:r>
                        <a:rPr lang="hr-HR" sz="2800" dirty="0" smtClean="0"/>
                        <a:t> </a:t>
                      </a:r>
                      <a:r>
                        <a:rPr lang="hr-HR" sz="2800" dirty="0" err="1" smtClean="0"/>
                        <a:t>Mathematik</a:t>
                      </a:r>
                      <a:r>
                        <a:rPr lang="hr-HR" sz="2800" dirty="0" smtClean="0"/>
                        <a:t>, </a:t>
                      </a:r>
                      <a:r>
                        <a:rPr lang="hr-HR" sz="2800" dirty="0" err="1" smtClean="0"/>
                        <a:t>Chemie</a:t>
                      </a:r>
                      <a:endParaRPr lang="hr-HR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493" name="Slika 4" descr="2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00438"/>
            <a:ext cx="36433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Slika 6" descr="animated science beaker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257425"/>
            <a:ext cx="3656012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0" y="15875"/>
          <a:ext cx="9144000" cy="6715853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572000"/>
                <a:gridCol w="4572000"/>
              </a:tblGrid>
              <a:tr h="805776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Grundschule</a:t>
                      </a:r>
                      <a:r>
                        <a:rPr lang="hr-HR" sz="2400" dirty="0" smtClean="0"/>
                        <a:t> </a:t>
                      </a:r>
                      <a:r>
                        <a:rPr lang="hr-HR" sz="2400" dirty="0" err="1" smtClean="0"/>
                        <a:t>Vugrovec</a:t>
                      </a:r>
                      <a:r>
                        <a:rPr lang="hr-HR" sz="2400" dirty="0" smtClean="0"/>
                        <a:t>-</a:t>
                      </a:r>
                      <a:r>
                        <a:rPr lang="hr-HR" sz="2400" dirty="0" err="1" smtClean="0"/>
                        <a:t>Kašina</a:t>
                      </a:r>
                      <a:endParaRPr lang="hr-H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 err="1" smtClean="0"/>
                        <a:t>Grundschule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sz="2400" baseline="0" dirty="0" smtClean="0"/>
                        <a:t>Luka</a:t>
                      </a:r>
                      <a:endParaRPr lang="hr-HR" sz="2400" i="1" dirty="0"/>
                    </a:p>
                  </a:txBody>
                  <a:tcPr/>
                </a:tc>
              </a:tr>
              <a:tr h="5892893">
                <a:tc>
                  <a:txBody>
                    <a:bodyPr/>
                    <a:lstStyle/>
                    <a:p>
                      <a:endParaRPr lang="hr-HR" sz="32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hr-HR" sz="3200" baseline="0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endParaRPr lang="hr-H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3200" b="1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1511" name="Grafikon 4"/>
          <p:cNvGraphicFramePr>
            <a:graphicFrameLocks/>
          </p:cNvGraphicFramePr>
          <p:nvPr/>
        </p:nvGraphicFramePr>
        <p:xfrm>
          <a:off x="0" y="857250"/>
          <a:ext cx="4429125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3" imgW="4432176" imgH="2712955" progId="Excel.Sheet.8">
                  <p:embed/>
                </p:oleObj>
              </mc:Choice>
              <mc:Fallback>
                <p:oleObj r:id="rId3" imgW="4432176" imgH="2712955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4429125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Grafikon 5"/>
          <p:cNvGraphicFramePr>
            <a:graphicFrameLocks/>
          </p:cNvGraphicFramePr>
          <p:nvPr/>
        </p:nvGraphicFramePr>
        <p:xfrm>
          <a:off x="4572000" y="857250"/>
          <a:ext cx="4572000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4572396" imgH="2712955" progId="Excel.Sheet.8">
                  <p:embed/>
                </p:oleObj>
              </mc:Choice>
              <mc:Fallback>
                <p:oleObj r:id="rId5" imgW="4572396" imgH="2712955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57250"/>
                        <a:ext cx="4572000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Grafikon 6"/>
          <p:cNvGraphicFramePr>
            <a:graphicFrameLocks/>
          </p:cNvGraphicFramePr>
          <p:nvPr/>
        </p:nvGraphicFramePr>
        <p:xfrm>
          <a:off x="0" y="3714750"/>
          <a:ext cx="4429125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7" imgW="4432176" imgH="2932430" progId="Excel.Sheet.8">
                  <p:embed/>
                </p:oleObj>
              </mc:Choice>
              <mc:Fallback>
                <p:oleObj r:id="rId7" imgW="4432176" imgH="2932430" progId="Excel.Sheet.8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714750"/>
                        <a:ext cx="4429125" cy="292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4" name="Grafikon 7"/>
          <p:cNvGraphicFramePr>
            <a:graphicFrameLocks/>
          </p:cNvGraphicFramePr>
          <p:nvPr/>
        </p:nvGraphicFramePr>
        <p:xfrm>
          <a:off x="4572000" y="3714750"/>
          <a:ext cx="45720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9" imgW="4572396" imgH="2932430" progId="Excel.Sheet.8">
                  <p:embed/>
                </p:oleObj>
              </mc:Choice>
              <mc:Fallback>
                <p:oleObj r:id="rId9" imgW="4572396" imgH="2932430" progId="Excel.Sheet.8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14750"/>
                        <a:ext cx="4572000" cy="292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r-HR" sz="4400" dirty="0" smtClean="0"/>
              <a:t>WER?</a:t>
            </a:r>
          </a:p>
          <a:p>
            <a:r>
              <a:rPr lang="hr-HR" sz="4400" dirty="0" smtClean="0"/>
              <a:t>WAS?</a:t>
            </a:r>
          </a:p>
          <a:p>
            <a:r>
              <a:rPr lang="hr-HR" sz="4400" dirty="0" smtClean="0"/>
              <a:t>WO?</a:t>
            </a:r>
          </a:p>
          <a:p>
            <a:r>
              <a:rPr lang="hr-HR" sz="4400" dirty="0" smtClean="0"/>
              <a:t>WARUM?</a:t>
            </a:r>
            <a:endParaRPr lang="hr-HR" sz="4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DSD PROJECT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r-HR" sz="5400" dirty="0" smtClean="0">
                <a:latin typeface="Castellar" pitchFamily="18" charset="0"/>
              </a:rPr>
              <a:t>SCHULSYSTEME IN KROATIen</a:t>
            </a:r>
            <a:endParaRPr lang="hr-HR" sz="5400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de-DE" b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erlin Sans FB" pitchFamily="34" charset="0"/>
              </a:rPr>
              <a:t>Zusammenfassung</a:t>
            </a:r>
            <a:endParaRPr lang="de-DE" b="1" u="sng" dirty="0">
              <a:solidFill>
                <a:schemeClr val="accent1">
                  <a:tint val="83000"/>
                  <a:satMod val="150000"/>
                </a:schemeClr>
              </a:solidFill>
              <a:latin typeface="Berlin Sans FB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20</a:t>
            </a:fld>
            <a:endParaRPr lang="hr-HR"/>
          </a:p>
        </p:txBody>
      </p:sp>
      <p:pic>
        <p:nvPicPr>
          <p:cNvPr id="22531" name="Picture 3" descr="C:\Users\korisnik\AppData\Local\Microsoft\Windows\Temporary Internet Files\Content.IE5\TK0EA1KP\MP900408985[2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285992"/>
            <a:ext cx="3929086" cy="392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ični oblačić 5"/>
          <p:cNvSpPr/>
          <p:nvPr/>
        </p:nvSpPr>
        <p:spPr>
          <a:xfrm>
            <a:off x="285720" y="1000108"/>
            <a:ext cx="5429288" cy="3357586"/>
          </a:xfrm>
          <a:prstGeom prst="cloudCallout">
            <a:avLst>
              <a:gd name="adj1" fmla="val 65550"/>
              <a:gd name="adj2" fmla="val 581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Warum ist Mathematik so schwer?!</a:t>
            </a:r>
          </a:p>
          <a:p>
            <a:pPr algn="ctr">
              <a:defRPr/>
            </a:pPr>
            <a:r>
              <a:rPr lang="de-DE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 ist nicht so leicht wie  Sport!</a:t>
            </a:r>
            <a:endParaRPr lang="de-DE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21</a:t>
            </a:fld>
            <a:endParaRPr lang="hr-HR"/>
          </a:p>
        </p:txBody>
      </p:sp>
      <p:pic>
        <p:nvPicPr>
          <p:cNvPr id="6" name="Rezervirano mjesto sadržaja 5" descr="ani_snooze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57188"/>
            <a:ext cx="3346450" cy="4214812"/>
          </a:xfrm>
          <a:effectLst>
            <a:softEdge rad="112500"/>
          </a:effectLst>
        </p:spPr>
      </p:pic>
      <p:sp>
        <p:nvSpPr>
          <p:cNvPr id="7" name="Obični oblačić 6"/>
          <p:cNvSpPr/>
          <p:nvPr/>
        </p:nvSpPr>
        <p:spPr>
          <a:xfrm>
            <a:off x="3286116" y="2643182"/>
            <a:ext cx="5214974" cy="3429024"/>
          </a:xfrm>
          <a:prstGeom prst="cloudCallout">
            <a:avLst>
              <a:gd name="adj1" fmla="val -54636"/>
              <a:gd name="adj2" fmla="val -564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Lass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mich</a:t>
            </a:r>
            <a:r>
              <a:rPr lang="hr-HR" sz="2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Ruhe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</a:p>
          <a:p>
            <a:pPr algn="ctr">
              <a:defRPr/>
            </a:pP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Ich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lerne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nicht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regelmäßig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wie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andere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  <a:p>
            <a:pPr algn="ctr">
              <a:defRPr/>
            </a:pP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Siehst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du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hr-HR" sz="28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nicht</a:t>
            </a:r>
            <a:r>
              <a:rPr lang="hr-HR" sz="2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?!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lika 4" descr="4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00438"/>
            <a:ext cx="4643470" cy="273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ični oblačić 5"/>
          <p:cNvSpPr/>
          <p:nvPr/>
        </p:nvSpPr>
        <p:spPr>
          <a:xfrm>
            <a:off x="357158" y="357166"/>
            <a:ext cx="4857752" cy="3000396"/>
          </a:xfrm>
          <a:prstGeom prst="cloudCallout">
            <a:avLst>
              <a:gd name="adj1" fmla="val 41292"/>
              <a:gd name="adj2" fmla="val 674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Ich</a:t>
            </a:r>
            <a:r>
              <a:rPr lang="hr-H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r-HR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habe</a:t>
            </a:r>
            <a:r>
              <a:rPr lang="hr-H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hr-HR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gelernt</a:t>
            </a:r>
            <a:r>
              <a:rPr lang="hr-H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aber </a:t>
            </a:r>
            <a:r>
              <a:rPr lang="hr-HR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allein</a:t>
            </a:r>
            <a:r>
              <a:rPr lang="hr-HR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!!!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Slika 1" descr="A_Plus_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571900" cy="284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ični oblačić 2"/>
          <p:cNvSpPr/>
          <p:nvPr/>
        </p:nvSpPr>
        <p:spPr>
          <a:xfrm>
            <a:off x="3786182" y="2643182"/>
            <a:ext cx="5072098" cy="3929066"/>
          </a:xfrm>
          <a:prstGeom prst="cloudCallout">
            <a:avLst>
              <a:gd name="adj1" fmla="val -71605"/>
              <a:gd name="adj2" fmla="val -4107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Ich bin sehr zufrieden mit meinen Noten! Deshalb bin ich 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</a:t>
            </a:r>
            <a:r>
              <a:rPr lang="hr-H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 </a:t>
            </a:r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Gymnasium </a:t>
            </a:r>
            <a:r>
              <a:rPr lang="de-DE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und helfe meinen Kollegen.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Dalje </a:t>
            </a:r>
            <a:r>
              <a:rPr lang="hr-HR" smtClean="0"/>
              <a:t>otovirite</a:t>
            </a:r>
            <a:r>
              <a:rPr lang="hr-HR" dirty="0" smtClean="0"/>
              <a:t> drugu datoteku – 2-DIO</a:t>
            </a:r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24</a:t>
            </a:fld>
            <a:endParaRPr lang="hr-HR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93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3</a:t>
            </a:fld>
            <a:endParaRPr lang="hr-HR"/>
          </a:p>
        </p:txBody>
      </p:sp>
      <p:pic>
        <p:nvPicPr>
          <p:cNvPr id="7" name="Picture 6" descr="C:\Users\Korisnik\Documents\DSD projekt-djelovi\photos\P10202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933" cy="6858000"/>
          </a:xfrm>
          <a:prstGeom prst="rect">
            <a:avLst/>
          </a:prstGeom>
          <a:noFill/>
        </p:spPr>
      </p:pic>
      <p:pic>
        <p:nvPicPr>
          <p:cNvPr id="8" name="Picture 3" descr="C:\Users\Korisnik\Documents\DSD projekt-djelovi\photos\P10202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933" cy="6858000"/>
          </a:xfrm>
          <a:prstGeom prst="rect">
            <a:avLst/>
          </a:prstGeom>
          <a:noFill/>
        </p:spPr>
      </p:pic>
      <p:pic>
        <p:nvPicPr>
          <p:cNvPr id="9" name="Picture 4" descr="C:\Users\Korisnik\Documents\DSD projekt-djelovi\photos\P10202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301"/>
          </a:xfrm>
          <a:prstGeom prst="rect">
            <a:avLst/>
          </a:prstGeom>
          <a:noFill/>
        </p:spPr>
      </p:pic>
      <p:pic>
        <p:nvPicPr>
          <p:cNvPr id="10" name="Picture 7" descr="C:\Users\Korisnik\Documents\DSD projekt-djelovi\photos\P10202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933" cy="6858000"/>
          </a:xfrm>
          <a:prstGeom prst="rect">
            <a:avLst/>
          </a:prstGeom>
          <a:noFill/>
        </p:spPr>
      </p:pic>
      <p:pic>
        <p:nvPicPr>
          <p:cNvPr id="11" name="Picture 2" descr="C:\Users\Korisnik\Documents\DSD projekt-djelovi\photos\P10202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28596" y="3071810"/>
            <a:ext cx="4286280" cy="142876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DEUTSCHE INTERNATIONALE SCHULE</a:t>
            </a:r>
            <a:endParaRPr lang="hr-HR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4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800" dirty="0" smtClean="0"/>
              <a:t>SCHULEN</a:t>
            </a:r>
            <a:endParaRPr lang="hr-HR" sz="8800" dirty="0"/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428596" y="4643446"/>
            <a:ext cx="4286280" cy="142876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algn="ctr"/>
            <a:r>
              <a:rPr lang="hr-HR" sz="2400" b="1" cap="all" spc="250" dirty="0" smtClean="0">
                <a:solidFill>
                  <a:schemeClr val="tx2"/>
                </a:solidFill>
              </a:rPr>
              <a:t>AMERIKANISCHE INTERNATIONALE </a:t>
            </a:r>
            <a:r>
              <a:rPr kumimoji="0" lang="hr-HR" sz="2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SCHULE</a:t>
            </a:r>
            <a:endParaRPr kumimoji="0" lang="hr-HR" sz="24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4429124" y="3214686"/>
            <a:ext cx="4286280" cy="107157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HR" sz="2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KROATISCHE GRUNDSCHULE</a:t>
            </a:r>
            <a:endParaRPr kumimoji="0" lang="hr-HR" sz="24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4429124" y="4714884"/>
            <a:ext cx="4286280" cy="107157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hr-HR" sz="24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KROATISCHE GYMNASIUM</a:t>
            </a:r>
            <a:endParaRPr kumimoji="0" lang="hr-HR" sz="2400" b="1" i="0" u="none" strike="noStrike" kern="1200" cap="all" spc="25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5</a:t>
            </a:fld>
            <a:endParaRPr lang="hr-HR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1472" y="2143116"/>
            <a:ext cx="7772400" cy="27860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hr-HR" sz="6000" dirty="0" smtClean="0">
                <a:solidFill>
                  <a:schemeClr val="accent4"/>
                </a:solidFill>
                <a:latin typeface="Castellar" pitchFamily="18" charset="0"/>
              </a:rPr>
              <a:t>KROATISCHE</a:t>
            </a:r>
          </a:p>
          <a:p>
            <a:pPr algn="ctr"/>
            <a:r>
              <a:rPr lang="hr-HR" sz="6000" dirty="0" smtClean="0">
                <a:solidFill>
                  <a:schemeClr val="accent4"/>
                </a:solidFill>
                <a:latin typeface="Castellar" pitchFamily="18" charset="0"/>
              </a:rPr>
              <a:t>GRUNDSCHULE</a:t>
            </a:r>
            <a:endParaRPr lang="hr-HR" sz="6000" dirty="0">
              <a:solidFill>
                <a:schemeClr val="accent4"/>
              </a:solidFill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hr-HR" dirty="0" smtClean="0">
              <a:ln>
                <a:noFill/>
              </a:ln>
              <a:effectLst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38915" name="Rectangl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8916" name="Picture 4" descr="P10309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267075"/>
            <a:ext cx="4787900" cy="3590925"/>
          </a:xfrm>
          <a:prstGeom prst="rect">
            <a:avLst/>
          </a:prstGeom>
          <a:noFill/>
        </p:spPr>
      </p:pic>
      <p:pic>
        <p:nvPicPr>
          <p:cNvPr id="38917" name="Picture 5" descr="P10309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0"/>
            <a:ext cx="4716462" cy="3538538"/>
          </a:xfrm>
          <a:prstGeom prst="rect">
            <a:avLst/>
          </a:prstGeom>
          <a:noFill/>
        </p:spPr>
      </p:pic>
      <p:pic>
        <p:nvPicPr>
          <p:cNvPr id="38918" name="Picture 6" descr="P10309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16463" cy="3716338"/>
          </a:xfrm>
          <a:prstGeom prst="rect">
            <a:avLst/>
          </a:prstGeom>
          <a:noFill/>
        </p:spPr>
      </p:pic>
      <p:pic>
        <p:nvPicPr>
          <p:cNvPr id="38919" name="Picture 7" descr="P10309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463"/>
            <a:ext cx="4716463" cy="35385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85818"/>
          </a:xfrm>
        </p:spPr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de-DE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Britannic Bold" pitchFamily="34" charset="0"/>
              </a:rPr>
              <a:t>Was haben wir gemacht?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7</a:t>
            </a:fld>
            <a:endParaRPr lang="hr-HR"/>
          </a:p>
        </p:txBody>
      </p:sp>
      <p:sp>
        <p:nvSpPr>
          <p:cNvPr id="3075" name="Rezervirano mjesto sadržaja 2"/>
          <p:cNvSpPr>
            <a:spLocks noGrp="1"/>
          </p:cNvSpPr>
          <p:nvPr>
            <p:ph sz="half" idx="1"/>
          </p:nvPr>
        </p:nvSpPr>
        <p:spPr>
          <a:xfrm>
            <a:off x="500063" y="1643063"/>
            <a:ext cx="4038600" cy="452596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de-DE" dirty="0" smtClean="0">
                <a:solidFill>
                  <a:schemeClr val="bg1"/>
                </a:solidFill>
                <a:latin typeface="Berlin Sans FB" pitchFamily="34" charset="0"/>
              </a:rPr>
              <a:t>Eine Umfrage in den Grundschulen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: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 smtClean="0">
                <a:solidFill>
                  <a:schemeClr val="bg1"/>
                </a:solidFill>
                <a:latin typeface="Berlin Sans FB" pitchFamily="34" charset="0"/>
              </a:rPr>
              <a:t>Grundschule </a:t>
            </a:r>
            <a:r>
              <a:rPr lang="de-DE" dirty="0" err="1" smtClean="0">
                <a:solidFill>
                  <a:schemeClr val="bg1"/>
                </a:solidFill>
                <a:latin typeface="Berlin Sans FB" pitchFamily="34" charset="0"/>
              </a:rPr>
              <a:t>Vugrovec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Berlin Sans FB" pitchFamily="34" charset="0"/>
              </a:rPr>
              <a:t>-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Berlin Sans FB" pitchFamily="34" charset="0"/>
              </a:rPr>
              <a:t>Kašina</a:t>
            </a:r>
            <a:endParaRPr lang="de-DE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de-DE" dirty="0" err="1" smtClean="0">
                <a:solidFill>
                  <a:schemeClr val="bg1"/>
                </a:solidFill>
                <a:latin typeface="Berlin Sans FB" pitchFamily="34" charset="0"/>
              </a:rPr>
              <a:t>Grundsc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h</a:t>
            </a:r>
            <a:r>
              <a:rPr lang="de-DE" dirty="0" err="1" smtClean="0">
                <a:solidFill>
                  <a:schemeClr val="bg1"/>
                </a:solidFill>
                <a:latin typeface="Berlin Sans FB" pitchFamily="34" charset="0"/>
              </a:rPr>
              <a:t>ule</a:t>
            </a:r>
            <a:r>
              <a:rPr lang="de-DE" dirty="0" smtClean="0">
                <a:solidFill>
                  <a:schemeClr val="bg1"/>
                </a:solidFill>
                <a:latin typeface="Berlin Sans FB" pitchFamily="34" charset="0"/>
              </a:rPr>
              <a:t> Luka</a:t>
            </a:r>
            <a:endParaRPr lang="hr-HR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>
              <a:solidFill>
                <a:schemeClr val="bg1"/>
              </a:solidFill>
              <a:latin typeface="Berlin Sans FB" pitchFamily="34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dirty="0" smtClean="0">
                <a:solidFill>
                  <a:schemeClr val="bg1"/>
                </a:solidFill>
                <a:latin typeface="Berlin Sans FB" pitchFamily="34" charset="0"/>
              </a:rPr>
              <a:t>93 Schüler haben teilgenommen</a:t>
            </a:r>
          </a:p>
        </p:txBody>
      </p:sp>
      <p:pic>
        <p:nvPicPr>
          <p:cNvPr id="10244" name="Slika 3" descr="284_concerned_college_boy_trying_to_walk_while_holding_a_stack_of_school_books_which_are_tumbl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1857375"/>
            <a:ext cx="33162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15370" cy="758952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de-DE" b="1" u="sng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Unser Ziel war: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8</a:t>
            </a:fld>
            <a:endParaRPr lang="hr-HR"/>
          </a:p>
        </p:txBody>
      </p:sp>
      <p:sp>
        <p:nvSpPr>
          <p:cNvPr id="11267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57158" y="1714488"/>
            <a:ext cx="5572125" cy="4572000"/>
          </a:xfrm>
        </p:spPr>
        <p:txBody>
          <a:bodyPr>
            <a:normAutofit/>
          </a:bodyPr>
          <a:lstStyle/>
          <a:p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Etwas</a:t>
            </a:r>
            <a:r>
              <a:rPr lang="hr-HR" sz="2800" dirty="0" smtClean="0">
                <a:solidFill>
                  <a:schemeClr val="bg1"/>
                </a:solidFill>
                <a:latin typeface="Berlin Sans FB" pitchFamily="34" charset="0"/>
              </a:rPr>
              <a:t> e</a:t>
            </a:r>
            <a:r>
              <a:rPr lang="de-DE" sz="2800" dirty="0" err="1" smtClean="0">
                <a:solidFill>
                  <a:schemeClr val="bg1"/>
                </a:solidFill>
                <a:latin typeface="Berlin Sans FB" pitchFamily="34" charset="0"/>
              </a:rPr>
              <a:t>rf</a:t>
            </a:r>
            <a:r>
              <a:rPr lang="hr-HR" sz="2800" dirty="0" err="1" smtClean="0">
                <a:solidFill>
                  <a:schemeClr val="bg1"/>
                </a:solidFill>
                <a:latin typeface="Berlin Sans FB" pitchFamily="34" charset="0"/>
              </a:rPr>
              <a:t>ahren</a:t>
            </a: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 über :</a:t>
            </a:r>
          </a:p>
          <a:p>
            <a:pPr marL="952500" lvl="1" indent="-514350">
              <a:buFont typeface="Century Gothic" pitchFamily="34" charset="0"/>
              <a:buAutoNum type="alphaLcParenR"/>
            </a:pP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Lernen</a:t>
            </a:r>
          </a:p>
          <a:p>
            <a:pPr marL="952500" lvl="1" indent="-514350">
              <a:buFont typeface="Century Gothic" pitchFamily="34" charset="0"/>
              <a:buAutoNum type="alphaLcParenR"/>
            </a:pP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Lerngewohnheiten</a:t>
            </a:r>
          </a:p>
          <a:p>
            <a:pPr marL="952500" lvl="1" indent="-514350">
              <a:buFont typeface="Century Gothic" pitchFamily="34" charset="0"/>
              <a:buAutoNum type="alphaLcParenR"/>
            </a:pP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Die Schulfächer </a:t>
            </a:r>
          </a:p>
          <a:p>
            <a:pPr marL="952500" lvl="1" indent="-514350">
              <a:buFont typeface="Century Gothic" pitchFamily="34" charset="0"/>
              <a:buAutoNum type="alphaLcParenR"/>
            </a:pP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Erfolg in der Schule</a:t>
            </a:r>
          </a:p>
          <a:p>
            <a:pPr marL="952500" lvl="1" indent="-514350">
              <a:buFont typeface="Century Gothic" pitchFamily="34" charset="0"/>
              <a:buAutoNum type="alphaLcParenR"/>
            </a:pPr>
            <a:r>
              <a:rPr lang="de-DE" sz="2800" dirty="0" smtClean="0">
                <a:solidFill>
                  <a:schemeClr val="bg1"/>
                </a:solidFill>
                <a:latin typeface="Berlin Sans FB" pitchFamily="34" charset="0"/>
              </a:rPr>
              <a:t>Schülertypen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hr-HR" dirty="0" smtClean="0"/>
          </a:p>
        </p:txBody>
      </p:sp>
      <p:pic>
        <p:nvPicPr>
          <p:cNvPr id="11268" name="Slika 3" descr="1_605967684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643063"/>
            <a:ext cx="3484563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32614"/>
          </a:xfrm>
        </p:spPr>
        <p:txBody>
          <a:bodyPr rtlCol="0"/>
          <a:lstStyle/>
          <a:p>
            <a:pPr indent="0" fontAlgn="auto">
              <a:spcAft>
                <a:spcPts val="0"/>
              </a:spcAft>
              <a:defRPr/>
            </a:pPr>
            <a:r>
              <a:rPr lang="hr-HR" sz="3200" b="1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haroni" pitchFamily="2" charset="-79"/>
                <a:cs typeface="Aharoni" pitchFamily="2" charset="-79"/>
              </a:rPr>
              <a:t>VUGROVEC – KAŠINA GRUNDSCHULE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DSD PROJECT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1AD78-B47C-4471-A404-4D1A5FDAD163}" type="slidenum">
              <a:rPr lang="hr-HR" smtClean="0"/>
              <a:pPr/>
              <a:t>9</a:t>
            </a:fld>
            <a:endParaRPr lang="hr-HR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214282" y="1357298"/>
            <a:ext cx="4214842" cy="5072098"/>
          </a:xfrm>
        </p:spPr>
        <p:txBody>
          <a:bodyPr rtlCol="0"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Adresse: </a:t>
            </a:r>
            <a:r>
              <a:rPr lang="de-DE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Kašina, Mažuranić Straße 43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Anzahl der Schüler:</a:t>
            </a:r>
            <a:r>
              <a:rPr lang="hr-HR" b="1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696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 (</a:t>
            </a:r>
            <a:r>
              <a:rPr lang="de-DE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Schule mit vier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 </a:t>
            </a:r>
            <a:r>
              <a:rPr lang="de-DE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Zweigstellen</a:t>
            </a:r>
            <a:r>
              <a:rPr lang="hr-HR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)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b="1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Schulleiter: </a:t>
            </a:r>
            <a:r>
              <a:rPr lang="de-DE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Herr Vladimir Vuger</a:t>
            </a:r>
            <a:endParaRPr lang="hr-HR" dirty="0" smtClean="0">
              <a:solidFill>
                <a:schemeClr val="bg1"/>
              </a:solidFill>
              <a:latin typeface="Berlin Sans FB" pitchFamily="34" charset="0"/>
              <a:cs typeface="Aharoni" pitchFamily="2" charset="-79"/>
            </a:endParaRPr>
          </a:p>
          <a:p>
            <a:pPr marL="448056" indent="-384048" fontAlgn="auto">
              <a:spcAft>
                <a:spcPts val="0"/>
              </a:spcAft>
              <a:buNone/>
              <a:defRPr/>
            </a:pPr>
            <a:r>
              <a:rPr lang="de-DE" b="1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Besonderheiten der Schule:</a:t>
            </a:r>
            <a:r>
              <a:rPr lang="hr-HR" b="1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 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Ökoschule</a:t>
            </a:r>
            <a:endParaRPr lang="hr-HR" dirty="0" smtClean="0">
              <a:solidFill>
                <a:schemeClr val="bg1"/>
              </a:solidFill>
              <a:latin typeface="Berlin Sans FB" pitchFamily="34" charset="0"/>
              <a:cs typeface="Aharoni" pitchFamily="2" charset="-79"/>
            </a:endParaRP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bg1"/>
                </a:solidFill>
                <a:latin typeface="Berlin Sans FB" pitchFamily="34" charset="0"/>
                <a:cs typeface="Aharoni" pitchFamily="2" charset="-79"/>
              </a:rPr>
              <a:t>Schulzeitung “Zvon”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r-HR" dirty="0" smtClean="0"/>
          </a:p>
        </p:txBody>
      </p:sp>
      <p:pic>
        <p:nvPicPr>
          <p:cNvPr id="12292" name="Rezervirano mjesto sadržaja 7" descr="logo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6314" y="1714488"/>
            <a:ext cx="3923366" cy="421484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402</Words>
  <Application>Microsoft Office PowerPoint</Application>
  <PresentationFormat>Prikaz na zaslonu (4:3)</PresentationFormat>
  <Paragraphs>133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6" baseType="lpstr">
      <vt:lpstr>Civic</vt:lpstr>
      <vt:lpstr>Radni list programa Microsoft Excel 97 – 2003</vt:lpstr>
      <vt:lpstr>PowerPointova prezentacija</vt:lpstr>
      <vt:lpstr>SCHULSYSTEME IN KROATIen</vt:lpstr>
      <vt:lpstr>PowerPointova prezentacija</vt:lpstr>
      <vt:lpstr>SCHULEN</vt:lpstr>
      <vt:lpstr>PowerPointova prezentacija</vt:lpstr>
      <vt:lpstr>PowerPointova prezentacija</vt:lpstr>
      <vt:lpstr>Was haben wir gemacht?</vt:lpstr>
      <vt:lpstr>Unser Ziel war:</vt:lpstr>
      <vt:lpstr>VUGROVEC – KAŠINA GRUNDSCHULE</vt:lpstr>
      <vt:lpstr>PowerPointova prezentacija</vt:lpstr>
      <vt:lpstr>LUKA GRUNDSCHULE</vt:lpstr>
      <vt:lpstr>PowerPointova prezentacija</vt:lpstr>
      <vt:lpstr>PowerPointova prezentacija</vt:lpstr>
      <vt:lpstr>Die Ergebnisse</vt:lpstr>
      <vt:lpstr>Die Ergebnisse</vt:lpstr>
      <vt:lpstr>Die Ergebnisse</vt:lpstr>
      <vt:lpstr>PowerPointova prezentacija</vt:lpstr>
      <vt:lpstr>PowerPointova prezentacija</vt:lpstr>
      <vt:lpstr>PowerPointova prezentacija</vt:lpstr>
      <vt:lpstr>Zusammenfassung</vt:lpstr>
      <vt:lpstr>PowerPointova prezentacija</vt:lpstr>
      <vt:lpstr>PowerPointova prezentacija</vt:lpstr>
      <vt:lpstr>PowerPointova prezentacija</vt:lpstr>
      <vt:lpstr>Dalje otovirite drugu datoteku – 2-DIO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Andrej</cp:lastModifiedBy>
  <cp:revision>87</cp:revision>
  <dcterms:created xsi:type="dcterms:W3CDTF">2012-11-17T10:34:11Z</dcterms:created>
  <dcterms:modified xsi:type="dcterms:W3CDTF">2012-12-01T07:48:51Z</dcterms:modified>
</cp:coreProperties>
</file>