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60" r:id="rId5"/>
    <p:sldId id="259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12BC5-B67F-40EF-9C07-39519212F891}" type="datetimeFigureOut">
              <a:rPr lang="hr-HR" smtClean="0"/>
              <a:t>1.4.2019.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9C9C0-AE5A-4FFA-B17E-48B57EC0F2CC}" type="slidenum">
              <a:rPr lang="hr-HR" smtClean="0"/>
              <a:t>‹#›</a:t>
            </a:fld>
            <a:endParaRPr lang="hr-H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8011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12BC5-B67F-40EF-9C07-39519212F891}" type="datetimeFigureOut">
              <a:rPr lang="hr-HR" smtClean="0"/>
              <a:t>1.4.2019.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9C9C0-AE5A-4FFA-B17E-48B57EC0F2C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5809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12BC5-B67F-40EF-9C07-39519212F891}" type="datetimeFigureOut">
              <a:rPr lang="hr-HR" smtClean="0"/>
              <a:t>1.4.2019.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9C9C0-AE5A-4FFA-B17E-48B57EC0F2C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05853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12BC5-B67F-40EF-9C07-39519212F891}" type="datetimeFigureOut">
              <a:rPr lang="hr-HR" smtClean="0"/>
              <a:t>1.4.2019.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9C9C0-AE5A-4FFA-B17E-48B57EC0F2C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1062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12BC5-B67F-40EF-9C07-39519212F891}" type="datetimeFigureOut">
              <a:rPr lang="hr-HR" smtClean="0"/>
              <a:t>1.4.2019.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9C9C0-AE5A-4FFA-B17E-48B57EC0F2CC}" type="slidenum">
              <a:rPr lang="hr-HR" smtClean="0"/>
              <a:t>‹#›</a:t>
            </a:fld>
            <a:endParaRPr lang="hr-H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1020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12BC5-B67F-40EF-9C07-39519212F891}" type="datetimeFigureOut">
              <a:rPr lang="hr-HR" smtClean="0"/>
              <a:t>1.4.2019.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9C9C0-AE5A-4FFA-B17E-48B57EC0F2C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54680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12BC5-B67F-40EF-9C07-39519212F891}" type="datetimeFigureOut">
              <a:rPr lang="hr-HR" smtClean="0"/>
              <a:t>1.4.2019.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9C9C0-AE5A-4FFA-B17E-48B57EC0F2C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49168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12BC5-B67F-40EF-9C07-39519212F891}" type="datetimeFigureOut">
              <a:rPr lang="hr-HR" smtClean="0"/>
              <a:t>1.4.2019.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9C9C0-AE5A-4FFA-B17E-48B57EC0F2C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67427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12BC5-B67F-40EF-9C07-39519212F891}" type="datetimeFigureOut">
              <a:rPr lang="hr-HR" smtClean="0"/>
              <a:t>1.4.2019.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9C9C0-AE5A-4FFA-B17E-48B57EC0F2C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8515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E712BC5-B67F-40EF-9C07-39519212F891}" type="datetimeFigureOut">
              <a:rPr lang="hr-HR" smtClean="0"/>
              <a:t>1.4.2019.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2A9C9C0-AE5A-4FFA-B17E-48B57EC0F2C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1122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12BC5-B67F-40EF-9C07-39519212F891}" type="datetimeFigureOut">
              <a:rPr lang="hr-HR" smtClean="0"/>
              <a:t>1.4.2019.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9C9C0-AE5A-4FFA-B17E-48B57EC0F2C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18083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E712BC5-B67F-40EF-9C07-39519212F891}" type="datetimeFigureOut">
              <a:rPr lang="hr-HR" smtClean="0"/>
              <a:t>1.4.2019.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2A9C9C0-AE5A-4FFA-B17E-48B57EC0F2CC}" type="slidenum">
              <a:rPr lang="hr-HR" smtClean="0"/>
              <a:t>‹#›</a:t>
            </a:fld>
            <a:endParaRPr lang="hr-H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6146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D352FF6-35CD-4705-8D2D-3E604C2100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892168"/>
          </a:xfrm>
        </p:spPr>
        <p:txBody>
          <a:bodyPr>
            <a:normAutofit/>
          </a:bodyPr>
          <a:lstStyle/>
          <a:p>
            <a:r>
              <a:rPr lang="hr-HR" sz="9600" dirty="0" err="1"/>
              <a:t>Eratosten</a:t>
            </a:r>
            <a:endParaRPr lang="hr-HR" sz="96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DAD38EF2-ADF8-4F8E-ACD0-1C6BC25C4A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5225240"/>
            <a:ext cx="10058400" cy="1143000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rgbClr val="FFFFFF"/>
                </a:solidFill>
              </a:rPr>
              <a:t>Mjerenje opsega Zemlje</a:t>
            </a:r>
          </a:p>
          <a:p>
            <a:r>
              <a:rPr lang="hr-HR" dirty="0">
                <a:solidFill>
                  <a:srgbClr val="FFFFFF"/>
                </a:solidFill>
              </a:rPr>
              <a:t>Sesvete-Popovača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F3985C0-E548-44D2-B30E-F3E42DADE1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4906176"/>
            <a:ext cx="12188952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0C5256A7-930A-461A-B70C-4ACC63DF59E6}"/>
              </a:ext>
            </a:extLst>
          </p:cNvPr>
          <p:cNvSpPr txBox="1"/>
          <p:nvPr/>
        </p:nvSpPr>
        <p:spPr>
          <a:xfrm>
            <a:off x="10476108" y="106531"/>
            <a:ext cx="23969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Antonio Glavaš</a:t>
            </a:r>
          </a:p>
          <a:p>
            <a:r>
              <a:rPr lang="hr-HR" dirty="0"/>
              <a:t>Lovro Šibenik</a:t>
            </a:r>
          </a:p>
          <a:p>
            <a:r>
              <a:rPr lang="hr-HR" dirty="0"/>
              <a:t>Marko Pranjić</a:t>
            </a:r>
          </a:p>
          <a:p>
            <a:r>
              <a:rPr lang="hr-HR" dirty="0"/>
              <a:t>2.a</a:t>
            </a:r>
          </a:p>
        </p:txBody>
      </p:sp>
      <p:pic>
        <p:nvPicPr>
          <p:cNvPr id="2058" name="Picture 10" descr="Slikovni rezultat za eratosten">
            <a:extLst>
              <a:ext uri="{FF2B5EF4-FFF2-40B4-BE49-F238E27FC236}">
                <a16:creationId xmlns:a16="http://schemas.microsoft.com/office/drawing/2014/main" id="{4DBBBE9B-44AC-4240-B348-E03222E665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616" y="64589"/>
            <a:ext cx="3210572" cy="4586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832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hred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20863F0-5D27-4E36-B747-687F3627B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Tko je bio </a:t>
            </a:r>
            <a:r>
              <a:rPr lang="hr-HR" dirty="0" err="1"/>
              <a:t>Eratosten</a:t>
            </a:r>
            <a:r>
              <a:rPr lang="hr-HR" dirty="0"/>
              <a:t>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7156DE7-7C79-4E1B-864C-D2CB423896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hr-HR" dirty="0"/>
              <a:t>(276. g. pr. Krista – 194. g. pr. Krista)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r-HR" dirty="0"/>
              <a:t>Predstojnik knjižnice u Aleksandriji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r-HR" dirty="0"/>
              <a:t>Bavio se geografijom, astronomijom, matematikom , fizikom,  filozofijom, književnošću i etikom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r-HR" dirty="0"/>
              <a:t>Glavno djelo mu je </a:t>
            </a:r>
            <a:r>
              <a:rPr lang="hr-HR" i="1" dirty="0"/>
              <a:t>Geografija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r-HR" dirty="0"/>
              <a:t>Proslavio se mjerenjem opsega Zemlje</a:t>
            </a:r>
          </a:p>
        </p:txBody>
      </p:sp>
    </p:spTree>
    <p:extLst>
      <p:ext uri="{BB962C8B-B14F-4D97-AF65-F5344CB8AC3E}">
        <p14:creationId xmlns:p14="http://schemas.microsoft.com/office/powerpoint/2010/main" val="4233664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703772FE-B74B-437D-8571-D563F8F20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1" y="634946"/>
            <a:ext cx="6368142" cy="1450757"/>
          </a:xfrm>
        </p:spPr>
        <p:txBody>
          <a:bodyPr>
            <a:normAutofit/>
          </a:bodyPr>
          <a:lstStyle/>
          <a:p>
            <a:r>
              <a:rPr lang="hr-HR" dirty="0"/>
              <a:t>Kada i kako smo dobili mjere?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9389A81B-384A-41F9-B548-0DD0AC063B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6" r="7914" b="-2"/>
          <a:stretch/>
        </p:blipFill>
        <p:spPr>
          <a:xfrm>
            <a:off x="20" y="-12128"/>
            <a:ext cx="4654276" cy="6870127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87617" y="2085703"/>
            <a:ext cx="617068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zervirano mjesto sadržaja 2">
                <a:extLst>
                  <a:ext uri="{FF2B5EF4-FFF2-40B4-BE49-F238E27FC236}">
                    <a16:creationId xmlns:a16="http://schemas.microsoft.com/office/drawing/2014/main" id="{C15C78F5-EDF3-4E79-B94B-4C64FA85201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181601" y="2198914"/>
                <a:ext cx="6368142" cy="3670180"/>
              </a:xfrm>
            </p:spPr>
            <p:txBody>
              <a:bodyPr>
                <a:normAutofit/>
              </a:bodyPr>
              <a:lstStyle/>
              <a:p>
                <a:pPr>
                  <a:buFont typeface="Wingdings" panose="05000000000000000000" pitchFamily="2" charset="2"/>
                  <a:buChar char="v"/>
                </a:pPr>
                <a:r>
                  <a:rPr lang="hr-HR" dirty="0"/>
                  <a:t>Mjerenje je bilo provedeno 21. ožujka, u 12 sati </a:t>
                </a:r>
                <a:r>
                  <a:rPr lang="hr-HR" dirty="0">
                    <a:sym typeface="Wingdings" panose="05000000000000000000" pitchFamily="2" charset="2"/>
                  </a:rPr>
                  <a:t> proljetni ekvinocij / ravnodnevnica  Sunčeve zrake obasjavaju Zemljin ekvator pod pravim kutom</a:t>
                </a:r>
              </a:p>
              <a:p>
                <a:pPr>
                  <a:buFont typeface="Wingdings" panose="05000000000000000000" pitchFamily="2" charset="2"/>
                  <a:buChar char="v"/>
                </a:pPr>
                <a:r>
                  <a:rPr lang="hr-HR" dirty="0">
                    <a:sym typeface="Wingdings" panose="05000000000000000000" pitchFamily="2" charset="2"/>
                  </a:rPr>
                  <a:t>Postupak mjerenja: Uzeli smo štap određene visine i izmjerili duljinu sjene štapa. Kada smo imali obadvije mjere, mogli smo izračunati kut upada Sunčevih zraka pomoću formule : </a:t>
                </a:r>
                <a:r>
                  <a:rPr lang="el-GR" dirty="0">
                    <a:sym typeface="Wingdings" panose="05000000000000000000" pitchFamily="2" charset="2"/>
                  </a:rPr>
                  <a:t>α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hr-HR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hr-HR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pPr>
                          <m:e>
                            <m:r>
                              <a:rPr lang="hr-HR" b="0" i="0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hr-HR" i="0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tan</m:t>
                            </m:r>
                          </m:e>
                          <m:sup>
                            <m:r>
                              <a:rPr lang="hr-HR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−1</m:t>
                            </m:r>
                          </m:sup>
                        </m:sSup>
                        <m:r>
                          <a:rPr lang="hr-HR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(</m:t>
                        </m:r>
                      </m:fName>
                      <m:e>
                        <m:f>
                          <m:fPr>
                            <m:ctrlPr>
                              <a:rPr lang="hr-HR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fPr>
                          <m:num>
                            <m:r>
                              <a:rPr lang="hr-HR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𝑑𝑢𝑙𝑗𝑖𝑛𝑎</m:t>
                            </m:r>
                            <m:r>
                              <a:rPr lang="hr-HR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 </m:t>
                            </m:r>
                            <m:r>
                              <a:rPr lang="hr-HR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𝑠𝑗𝑒𝑛𝑒</m:t>
                            </m:r>
                          </m:num>
                          <m:den>
                            <m:r>
                              <a:rPr lang="hr-HR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𝑣𝑖𝑠𝑖𝑛𝑎</m:t>
                            </m:r>
                            <m:r>
                              <a:rPr lang="hr-HR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 š</m:t>
                            </m:r>
                            <m:r>
                              <a:rPr lang="hr-HR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𝑡𝑎𝑝𝑎</m:t>
                            </m:r>
                          </m:den>
                        </m:f>
                      </m:e>
                    </m:func>
                  </m:oMath>
                </a14:m>
                <a:r>
                  <a:rPr lang="hr-HR" dirty="0">
                    <a:sym typeface="Wingdings" panose="05000000000000000000" pitchFamily="2" charset="2"/>
                  </a:rPr>
                  <a:t>)</a:t>
                </a:r>
                <a:endParaRPr lang="hr-HR">
                  <a:sym typeface="Wingdings" panose="05000000000000000000" pitchFamily="2" charset="2"/>
                </a:endParaRPr>
              </a:p>
              <a:p>
                <a:pPr marL="0" indent="0">
                  <a:buNone/>
                </a:pPr>
                <a:endParaRPr lang="hr-HR" dirty="0">
                  <a:sym typeface="Wingdings" panose="05000000000000000000" pitchFamily="2" charset="2"/>
                </a:endParaRPr>
              </a:p>
              <a:p>
                <a:pPr>
                  <a:buFont typeface="Wingdings" panose="05000000000000000000" pitchFamily="2" charset="2"/>
                  <a:buChar char="v"/>
                </a:pPr>
                <a:endParaRPr lang="hr-HR" dirty="0"/>
              </a:p>
            </p:txBody>
          </p:sp>
        </mc:Choice>
        <mc:Fallback xmlns="">
          <p:sp>
            <p:nvSpPr>
              <p:cNvPr id="3" name="Rezervirano mjesto sadržaja 2">
                <a:extLst>
                  <a:ext uri="{FF2B5EF4-FFF2-40B4-BE49-F238E27FC236}">
                    <a16:creationId xmlns:a16="http://schemas.microsoft.com/office/drawing/2014/main" id="{C15C78F5-EDF3-4E79-B94B-4C64FA8520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81601" y="2198914"/>
                <a:ext cx="6368142" cy="3670180"/>
              </a:xfrm>
              <a:blipFill>
                <a:blip r:embed="rId3"/>
                <a:stretch>
                  <a:fillRect l="-2297" t="-1993" r="-2871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413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8">
            <a:extLst>
              <a:ext uri="{FF2B5EF4-FFF2-40B4-BE49-F238E27FC236}">
                <a16:creationId xmlns:a16="http://schemas.microsoft.com/office/drawing/2014/main" id="{C2579DAE-C141-48DB-810E-C070C3008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0">
            <a:extLst>
              <a:ext uri="{FF2B5EF4-FFF2-40B4-BE49-F238E27FC236}">
                <a16:creationId xmlns:a16="http://schemas.microsoft.com/office/drawing/2014/main" id="{02FD90C3-6350-4D5B-9738-6E94EDF30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12">
            <a:extLst>
              <a:ext uri="{FF2B5EF4-FFF2-40B4-BE49-F238E27FC236}">
                <a16:creationId xmlns:a16="http://schemas.microsoft.com/office/drawing/2014/main" id="{BCD2D517-BC35-4439-AC31-06DF764F25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F5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2" name="Rectangle 14">
            <a:extLst>
              <a:ext uri="{FF2B5EF4-FFF2-40B4-BE49-F238E27FC236}">
                <a16:creationId xmlns:a16="http://schemas.microsoft.com/office/drawing/2014/main" id="{2DD3F846-0483-40F5-A881-0C1AD2A0C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8FC5E996-6AA9-4ECE-A5C2-96BA498961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782" t="9320" r="1261" b="19742"/>
          <a:stretch/>
        </p:blipFill>
        <p:spPr>
          <a:xfrm>
            <a:off x="798745" y="920672"/>
            <a:ext cx="10594510" cy="5035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843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2579DAE-C141-48DB-810E-C070C3008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2FD90C3-6350-4D5B-9738-6E94EDF30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2">
            <a:extLst>
              <a:ext uri="{FF2B5EF4-FFF2-40B4-BE49-F238E27FC236}">
                <a16:creationId xmlns:a16="http://schemas.microsoft.com/office/drawing/2014/main" id="{BCD2D517-BC35-4439-AC31-06DF764F25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2DD3F846-0483-40F5-A881-0C1AD2A0C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lica 3">
            <a:extLst>
              <a:ext uri="{FF2B5EF4-FFF2-40B4-BE49-F238E27FC236}">
                <a16:creationId xmlns:a16="http://schemas.microsoft.com/office/drawing/2014/main" id="{E37F61EF-DE8A-4A14-84BC-4C843FB651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2826817"/>
              </p:ext>
            </p:extLst>
          </p:nvPr>
        </p:nvGraphicFramePr>
        <p:xfrm>
          <a:off x="2528120" y="1186180"/>
          <a:ext cx="7135762" cy="45042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72690">
                  <a:extLst>
                    <a:ext uri="{9D8B030D-6E8A-4147-A177-3AD203B41FA5}">
                      <a16:colId xmlns:a16="http://schemas.microsoft.com/office/drawing/2014/main" val="3915223465"/>
                    </a:ext>
                  </a:extLst>
                </a:gridCol>
                <a:gridCol w="2327170">
                  <a:extLst>
                    <a:ext uri="{9D8B030D-6E8A-4147-A177-3AD203B41FA5}">
                      <a16:colId xmlns:a16="http://schemas.microsoft.com/office/drawing/2014/main" val="2603870262"/>
                    </a:ext>
                  </a:extLst>
                </a:gridCol>
                <a:gridCol w="2335902">
                  <a:extLst>
                    <a:ext uri="{9D8B030D-6E8A-4147-A177-3AD203B41FA5}">
                      <a16:colId xmlns:a16="http://schemas.microsoft.com/office/drawing/2014/main" val="1949364711"/>
                    </a:ext>
                  </a:extLst>
                </a:gridCol>
              </a:tblGrid>
              <a:tr h="57801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3300">
                          <a:effectLst/>
                        </a:rPr>
                        <a:t> </a:t>
                      </a:r>
                      <a:endParaRPr lang="hr-H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730" marR="12573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3300">
                          <a:effectLst/>
                        </a:rPr>
                        <a:t>Sesvete</a:t>
                      </a:r>
                      <a:endParaRPr lang="hr-H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730" marR="12573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3300">
                          <a:effectLst/>
                        </a:rPr>
                        <a:t>Popovača</a:t>
                      </a:r>
                      <a:endParaRPr lang="hr-H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730" marR="125730" marT="0" marB="0"/>
                </a:tc>
                <a:extLst>
                  <a:ext uri="{0D108BD9-81ED-4DB2-BD59-A6C34878D82A}">
                    <a16:rowId xmlns:a16="http://schemas.microsoft.com/office/drawing/2014/main" val="3886319746"/>
                  </a:ext>
                </a:extLst>
              </a:tr>
              <a:tr h="111608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3300">
                          <a:effectLst/>
                        </a:rPr>
                        <a:t>Visina štapa</a:t>
                      </a:r>
                      <a:endParaRPr lang="hr-H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730" marR="12573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3300">
                          <a:effectLst/>
                        </a:rPr>
                        <a:t>1,01m</a:t>
                      </a:r>
                      <a:endParaRPr lang="hr-H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730" marR="12573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3300">
                          <a:effectLst/>
                        </a:rPr>
                        <a:t>1,00m</a:t>
                      </a:r>
                      <a:endParaRPr lang="hr-H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730" marR="125730" marT="0" marB="0"/>
                </a:tc>
                <a:extLst>
                  <a:ext uri="{0D108BD9-81ED-4DB2-BD59-A6C34878D82A}">
                    <a16:rowId xmlns:a16="http://schemas.microsoft.com/office/drawing/2014/main" val="1805651336"/>
                  </a:ext>
                </a:extLst>
              </a:tr>
              <a:tr h="111608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3300">
                          <a:effectLst/>
                        </a:rPr>
                        <a:t>Duljina sjene</a:t>
                      </a:r>
                      <a:endParaRPr lang="hr-H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730" marR="12573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3300">
                          <a:effectLst/>
                        </a:rPr>
                        <a:t>1,03m</a:t>
                      </a:r>
                      <a:endParaRPr lang="hr-H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730" marR="12573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3300">
                          <a:effectLst/>
                        </a:rPr>
                        <a:t>1,00m</a:t>
                      </a:r>
                      <a:endParaRPr lang="hr-H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730" marR="125730" marT="0" marB="0"/>
                </a:tc>
                <a:extLst>
                  <a:ext uri="{0D108BD9-81ED-4DB2-BD59-A6C34878D82A}">
                    <a16:rowId xmlns:a16="http://schemas.microsoft.com/office/drawing/2014/main" val="2641398944"/>
                  </a:ext>
                </a:extLst>
              </a:tr>
              <a:tr h="57801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3300">
                          <a:effectLst/>
                        </a:rPr>
                        <a:t>Kut</a:t>
                      </a:r>
                      <a:endParaRPr lang="hr-H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730" marR="12573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3300">
                          <a:effectLst/>
                        </a:rPr>
                        <a:t>45.56° (α)</a:t>
                      </a:r>
                      <a:endParaRPr lang="hr-H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730" marR="12573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3300">
                          <a:effectLst/>
                        </a:rPr>
                        <a:t>45°(β)</a:t>
                      </a:r>
                      <a:endParaRPr lang="hr-H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730" marR="125730" marT="0" marB="0"/>
                </a:tc>
                <a:extLst>
                  <a:ext uri="{0D108BD9-81ED-4DB2-BD59-A6C34878D82A}">
                    <a16:rowId xmlns:a16="http://schemas.microsoft.com/office/drawing/2014/main" val="692423914"/>
                  </a:ext>
                </a:extLst>
              </a:tr>
              <a:tr h="111608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3300">
                          <a:effectLst/>
                        </a:rPr>
                        <a:t>Udaljenost (l)</a:t>
                      </a:r>
                      <a:endParaRPr lang="hr-H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730" marR="12573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3300" dirty="0">
                          <a:effectLst/>
                        </a:rPr>
                        <a:t>56.8 km</a:t>
                      </a:r>
                      <a:endParaRPr lang="hr-H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730" marR="125730" marT="0" marB="0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346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9198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a 3">
            <a:extLst>
              <a:ext uri="{FF2B5EF4-FFF2-40B4-BE49-F238E27FC236}">
                <a16:creationId xmlns:a16="http://schemas.microsoft.com/office/drawing/2014/main" id="{2F2FBF7F-72A8-4179-A56E-0081CDBFA337}"/>
              </a:ext>
            </a:extLst>
          </p:cNvPr>
          <p:cNvSpPr/>
          <p:nvPr/>
        </p:nvSpPr>
        <p:spPr>
          <a:xfrm>
            <a:off x="914400" y="2486449"/>
            <a:ext cx="3467100" cy="346710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hr-HR"/>
          </a:p>
        </p:txBody>
      </p:sp>
      <p:cxnSp>
        <p:nvCxnSpPr>
          <p:cNvPr id="5" name="Ravni poveznik 4">
            <a:extLst>
              <a:ext uri="{FF2B5EF4-FFF2-40B4-BE49-F238E27FC236}">
                <a16:creationId xmlns:a16="http://schemas.microsoft.com/office/drawing/2014/main" id="{D4770F69-69BB-4277-83C3-D97FC5143FB1}"/>
              </a:ext>
            </a:extLst>
          </p:cNvPr>
          <p:cNvCxnSpPr/>
          <p:nvPr/>
        </p:nvCxnSpPr>
        <p:spPr>
          <a:xfrm>
            <a:off x="2659380" y="2486449"/>
            <a:ext cx="7620" cy="34975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Ravni poveznik 5">
            <a:extLst>
              <a:ext uri="{FF2B5EF4-FFF2-40B4-BE49-F238E27FC236}">
                <a16:creationId xmlns:a16="http://schemas.microsoft.com/office/drawing/2014/main" id="{76B80922-89CA-49CC-A93C-56530D4E2B18}"/>
              </a:ext>
            </a:extLst>
          </p:cNvPr>
          <p:cNvCxnSpPr/>
          <p:nvPr/>
        </p:nvCxnSpPr>
        <p:spPr>
          <a:xfrm flipV="1">
            <a:off x="2659380" y="4223809"/>
            <a:ext cx="1767840" cy="762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Ravni poveznik 6">
            <a:extLst>
              <a:ext uri="{FF2B5EF4-FFF2-40B4-BE49-F238E27FC236}">
                <a16:creationId xmlns:a16="http://schemas.microsoft.com/office/drawing/2014/main" id="{90471FF0-62E0-4894-8C1A-5F1AA385B28C}"/>
              </a:ext>
            </a:extLst>
          </p:cNvPr>
          <p:cNvCxnSpPr/>
          <p:nvPr/>
        </p:nvCxnSpPr>
        <p:spPr>
          <a:xfrm flipV="1">
            <a:off x="2682240" y="2836969"/>
            <a:ext cx="1424940" cy="139446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Ravni poveznik 7">
            <a:extLst>
              <a:ext uri="{FF2B5EF4-FFF2-40B4-BE49-F238E27FC236}">
                <a16:creationId xmlns:a16="http://schemas.microsoft.com/office/drawing/2014/main" id="{86C4CA5F-962B-4C86-B5B8-DCF713741810}"/>
              </a:ext>
            </a:extLst>
          </p:cNvPr>
          <p:cNvCxnSpPr/>
          <p:nvPr/>
        </p:nvCxnSpPr>
        <p:spPr>
          <a:xfrm flipV="1">
            <a:off x="2667000" y="2798869"/>
            <a:ext cx="1348740" cy="1440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Ravni poveznik 8">
            <a:extLst>
              <a:ext uri="{FF2B5EF4-FFF2-40B4-BE49-F238E27FC236}">
                <a16:creationId xmlns:a16="http://schemas.microsoft.com/office/drawing/2014/main" id="{1E476012-9ABB-4AE0-8D7B-C4351B3428C1}"/>
              </a:ext>
            </a:extLst>
          </p:cNvPr>
          <p:cNvCxnSpPr/>
          <p:nvPr/>
        </p:nvCxnSpPr>
        <p:spPr>
          <a:xfrm>
            <a:off x="3703320" y="2852209"/>
            <a:ext cx="275082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Ravni poveznik 9">
            <a:extLst>
              <a:ext uri="{FF2B5EF4-FFF2-40B4-BE49-F238E27FC236}">
                <a16:creationId xmlns:a16="http://schemas.microsoft.com/office/drawing/2014/main" id="{4F866311-8C9C-4EB5-84AE-3C0CBB95ECCF}"/>
              </a:ext>
            </a:extLst>
          </p:cNvPr>
          <p:cNvCxnSpPr/>
          <p:nvPr/>
        </p:nvCxnSpPr>
        <p:spPr>
          <a:xfrm flipV="1">
            <a:off x="3611880" y="2791249"/>
            <a:ext cx="2865120" cy="152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Luk 10">
            <a:extLst>
              <a:ext uri="{FF2B5EF4-FFF2-40B4-BE49-F238E27FC236}">
                <a16:creationId xmlns:a16="http://schemas.microsoft.com/office/drawing/2014/main" id="{1903A678-90A3-4C99-8C6F-1A0E1A9D2F69}"/>
              </a:ext>
            </a:extLst>
          </p:cNvPr>
          <p:cNvSpPr/>
          <p:nvPr/>
        </p:nvSpPr>
        <p:spPr>
          <a:xfrm>
            <a:off x="3025140" y="3652309"/>
            <a:ext cx="541020" cy="1150620"/>
          </a:xfrm>
          <a:prstGeom prst="arc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hr-HR"/>
          </a:p>
        </p:txBody>
      </p:sp>
      <p:sp>
        <p:nvSpPr>
          <p:cNvPr id="12" name="Luk 11">
            <a:extLst>
              <a:ext uri="{FF2B5EF4-FFF2-40B4-BE49-F238E27FC236}">
                <a16:creationId xmlns:a16="http://schemas.microsoft.com/office/drawing/2014/main" id="{3F179974-5678-41B4-886E-5753CA903A1C}"/>
              </a:ext>
            </a:extLst>
          </p:cNvPr>
          <p:cNvSpPr/>
          <p:nvPr/>
        </p:nvSpPr>
        <p:spPr>
          <a:xfrm rot="348823">
            <a:off x="2842260" y="3370369"/>
            <a:ext cx="1082040" cy="1607820"/>
          </a:xfrm>
          <a:prstGeom prst="arc">
            <a:avLst/>
          </a:prstGeom>
          <a:ln>
            <a:solidFill>
              <a:srgbClr val="00B0F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hr-HR"/>
          </a:p>
        </p:txBody>
      </p:sp>
      <p:sp>
        <p:nvSpPr>
          <p:cNvPr id="13" name="Prostoručno: oblik 12">
            <a:extLst>
              <a:ext uri="{FF2B5EF4-FFF2-40B4-BE49-F238E27FC236}">
                <a16:creationId xmlns:a16="http://schemas.microsoft.com/office/drawing/2014/main" id="{94781F6F-F4A8-4EF0-939E-58B5E3CB45E0}"/>
              </a:ext>
            </a:extLst>
          </p:cNvPr>
          <p:cNvSpPr/>
          <p:nvPr/>
        </p:nvSpPr>
        <p:spPr>
          <a:xfrm>
            <a:off x="3855085" y="2974764"/>
            <a:ext cx="53340" cy="53975"/>
          </a:xfrm>
          <a:custGeom>
            <a:avLst/>
            <a:gdLst>
              <a:gd name="connsiteX0" fmla="*/ 0 w 53532"/>
              <a:gd name="connsiteY0" fmla="*/ 0 h 54200"/>
              <a:gd name="connsiteX1" fmla="*/ 50400 w 53532"/>
              <a:gd name="connsiteY1" fmla="*/ 50400 h 54200"/>
              <a:gd name="connsiteX2" fmla="*/ 48600 w 53532"/>
              <a:gd name="connsiteY2" fmla="*/ 50400 h 54200"/>
              <a:gd name="connsiteX3" fmla="*/ 52200 w 53532"/>
              <a:gd name="connsiteY3" fmla="*/ 48600 h 5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32" h="54200">
                <a:moveTo>
                  <a:pt x="0" y="0"/>
                </a:moveTo>
                <a:lnTo>
                  <a:pt x="50400" y="50400"/>
                </a:lnTo>
                <a:cubicBezTo>
                  <a:pt x="58500" y="58800"/>
                  <a:pt x="48300" y="50700"/>
                  <a:pt x="48600" y="50400"/>
                </a:cubicBezTo>
                <a:cubicBezTo>
                  <a:pt x="48900" y="50100"/>
                  <a:pt x="50550" y="49350"/>
                  <a:pt x="52200" y="48600"/>
                </a:cubicBezTo>
              </a:path>
            </a:pathLst>
          </a:custGeom>
          <a:ln>
            <a:solidFill>
              <a:srgbClr val="92D05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hr-HR"/>
          </a:p>
        </p:txBody>
      </p:sp>
      <p:sp>
        <p:nvSpPr>
          <p:cNvPr id="14" name="Prostoručno: oblik 13">
            <a:extLst>
              <a:ext uri="{FF2B5EF4-FFF2-40B4-BE49-F238E27FC236}">
                <a16:creationId xmlns:a16="http://schemas.microsoft.com/office/drawing/2014/main" id="{31FF3E17-F6F0-4DE6-B163-BC46DFF7F585}"/>
              </a:ext>
            </a:extLst>
          </p:cNvPr>
          <p:cNvSpPr/>
          <p:nvPr/>
        </p:nvSpPr>
        <p:spPr>
          <a:xfrm>
            <a:off x="3986530" y="2849669"/>
            <a:ext cx="19050" cy="81915"/>
          </a:xfrm>
          <a:custGeom>
            <a:avLst/>
            <a:gdLst>
              <a:gd name="connsiteX0" fmla="*/ 13136 w 19442"/>
              <a:gd name="connsiteY0" fmla="*/ 0 h 81926"/>
              <a:gd name="connsiteX1" fmla="*/ 73 w 19442"/>
              <a:gd name="connsiteY1" fmla="*/ 52251 h 81926"/>
              <a:gd name="connsiteX2" fmla="*/ 18361 w 19442"/>
              <a:gd name="connsiteY2" fmla="*/ 78377 h 81926"/>
              <a:gd name="connsiteX3" fmla="*/ 15748 w 19442"/>
              <a:gd name="connsiteY3" fmla="*/ 80990 h 81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442" h="81926">
                <a:moveTo>
                  <a:pt x="13136" y="0"/>
                </a:moveTo>
                <a:cubicBezTo>
                  <a:pt x="6169" y="19594"/>
                  <a:pt x="-798" y="39188"/>
                  <a:pt x="73" y="52251"/>
                </a:cubicBezTo>
                <a:cubicBezTo>
                  <a:pt x="944" y="65314"/>
                  <a:pt x="15749" y="73587"/>
                  <a:pt x="18361" y="78377"/>
                </a:cubicBezTo>
                <a:cubicBezTo>
                  <a:pt x="20973" y="83167"/>
                  <a:pt x="18360" y="82078"/>
                  <a:pt x="15748" y="80990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hr-HR"/>
          </a:p>
        </p:txBody>
      </p:sp>
      <p:sp>
        <p:nvSpPr>
          <p:cNvPr id="15" name="Prostoručno: oblik 14">
            <a:extLst>
              <a:ext uri="{FF2B5EF4-FFF2-40B4-BE49-F238E27FC236}">
                <a16:creationId xmlns:a16="http://schemas.microsoft.com/office/drawing/2014/main" id="{26B2571B-8CAB-4E21-A442-54BF7B7292CA}"/>
              </a:ext>
            </a:extLst>
          </p:cNvPr>
          <p:cNvSpPr/>
          <p:nvPr/>
        </p:nvSpPr>
        <p:spPr>
          <a:xfrm>
            <a:off x="3887470" y="2795059"/>
            <a:ext cx="36195" cy="101600"/>
          </a:xfrm>
          <a:custGeom>
            <a:avLst/>
            <a:gdLst>
              <a:gd name="connsiteX0" fmla="*/ 7838 w 36576"/>
              <a:gd name="connsiteY0" fmla="*/ 0 h 101890"/>
              <a:gd name="connsiteX1" fmla="*/ 0 w 36576"/>
              <a:gd name="connsiteY1" fmla="*/ 49639 h 101890"/>
              <a:gd name="connsiteX2" fmla="*/ 7838 w 36576"/>
              <a:gd name="connsiteY2" fmla="*/ 80990 h 101890"/>
              <a:gd name="connsiteX3" fmla="*/ 20901 w 36576"/>
              <a:gd name="connsiteY3" fmla="*/ 94052 h 101890"/>
              <a:gd name="connsiteX4" fmla="*/ 36576 w 36576"/>
              <a:gd name="connsiteY4" fmla="*/ 101890 h 101890"/>
              <a:gd name="connsiteX5" fmla="*/ 36576 w 36576"/>
              <a:gd name="connsiteY5" fmla="*/ 101890 h 101890"/>
              <a:gd name="connsiteX6" fmla="*/ 36576 w 36576"/>
              <a:gd name="connsiteY6" fmla="*/ 101890 h 101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576" h="101890">
                <a:moveTo>
                  <a:pt x="7838" y="0"/>
                </a:moveTo>
                <a:cubicBezTo>
                  <a:pt x="3919" y="18070"/>
                  <a:pt x="0" y="36141"/>
                  <a:pt x="0" y="49639"/>
                </a:cubicBezTo>
                <a:cubicBezTo>
                  <a:pt x="0" y="63137"/>
                  <a:pt x="4354" y="73588"/>
                  <a:pt x="7838" y="80990"/>
                </a:cubicBezTo>
                <a:cubicBezTo>
                  <a:pt x="11322" y="88392"/>
                  <a:pt x="16111" y="90569"/>
                  <a:pt x="20901" y="94052"/>
                </a:cubicBezTo>
                <a:cubicBezTo>
                  <a:pt x="25691" y="97535"/>
                  <a:pt x="36576" y="101890"/>
                  <a:pt x="36576" y="101890"/>
                </a:cubicBezTo>
                <a:lnTo>
                  <a:pt x="36576" y="101890"/>
                </a:lnTo>
                <a:lnTo>
                  <a:pt x="36576" y="101890"/>
                </a:lnTo>
              </a:path>
            </a:pathLst>
          </a:custGeom>
          <a:ln>
            <a:solidFill>
              <a:srgbClr val="00B0F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hr-HR"/>
          </a:p>
        </p:txBody>
      </p:sp>
      <p:sp>
        <p:nvSpPr>
          <p:cNvPr id="16" name="Luk 15">
            <a:extLst>
              <a:ext uri="{FF2B5EF4-FFF2-40B4-BE49-F238E27FC236}">
                <a16:creationId xmlns:a16="http://schemas.microsoft.com/office/drawing/2014/main" id="{58CDD84E-70CF-489C-B366-F73FE4A912C9}"/>
              </a:ext>
            </a:extLst>
          </p:cNvPr>
          <p:cNvSpPr/>
          <p:nvPr/>
        </p:nvSpPr>
        <p:spPr>
          <a:xfrm>
            <a:off x="3202305" y="3641514"/>
            <a:ext cx="46990" cy="45085"/>
          </a:xfrm>
          <a:prstGeom prst="arc">
            <a:avLst/>
          </a:prstGeom>
          <a:ln>
            <a:solidFill>
              <a:srgbClr val="92D05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hr-HR"/>
          </a:p>
        </p:txBody>
      </p:sp>
      <p:sp>
        <p:nvSpPr>
          <p:cNvPr id="17" name="Rectangle 14">
            <a:extLst>
              <a:ext uri="{FF2B5EF4-FFF2-40B4-BE49-F238E27FC236}">
                <a16:creationId xmlns:a16="http://schemas.microsoft.com/office/drawing/2014/main" id="{79C8045E-A011-44F5-8A0A-7CBAADA8EA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9960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24" name="TekstniOkvir 23">
            <a:extLst>
              <a:ext uri="{FF2B5EF4-FFF2-40B4-BE49-F238E27FC236}">
                <a16:creationId xmlns:a16="http://schemas.microsoft.com/office/drawing/2014/main" id="{C1AB9291-6B4C-43E9-BEDD-377AC3CF8D14}"/>
              </a:ext>
            </a:extLst>
          </p:cNvPr>
          <p:cNvSpPr txBox="1"/>
          <p:nvPr/>
        </p:nvSpPr>
        <p:spPr>
          <a:xfrm>
            <a:off x="4817216" y="2476527"/>
            <a:ext cx="1569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00B0F0"/>
                </a:solidFill>
              </a:rPr>
              <a:t>45,56° Sesvete</a:t>
            </a:r>
          </a:p>
        </p:txBody>
      </p:sp>
      <p:sp>
        <p:nvSpPr>
          <p:cNvPr id="25" name="TekstniOkvir 24">
            <a:extLst>
              <a:ext uri="{FF2B5EF4-FFF2-40B4-BE49-F238E27FC236}">
                <a16:creationId xmlns:a16="http://schemas.microsoft.com/office/drawing/2014/main" id="{A94DF82E-F73B-40E6-86C5-8175A1259F08}"/>
              </a:ext>
            </a:extLst>
          </p:cNvPr>
          <p:cNvSpPr txBox="1"/>
          <p:nvPr/>
        </p:nvSpPr>
        <p:spPr>
          <a:xfrm>
            <a:off x="4828434" y="2950369"/>
            <a:ext cx="1648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accent1"/>
                </a:solidFill>
              </a:rPr>
              <a:t>45° Popovača</a:t>
            </a:r>
          </a:p>
        </p:txBody>
      </p:sp>
      <p:sp>
        <p:nvSpPr>
          <p:cNvPr id="26" name="TekstniOkvir 25">
            <a:extLst>
              <a:ext uri="{FF2B5EF4-FFF2-40B4-BE49-F238E27FC236}">
                <a16:creationId xmlns:a16="http://schemas.microsoft.com/office/drawing/2014/main" id="{4A6E085D-D230-4077-B45F-17666B40E7AD}"/>
              </a:ext>
            </a:extLst>
          </p:cNvPr>
          <p:cNvSpPr txBox="1"/>
          <p:nvPr/>
        </p:nvSpPr>
        <p:spPr>
          <a:xfrm>
            <a:off x="4817216" y="3945467"/>
            <a:ext cx="1767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sp>
        <p:nvSpPr>
          <p:cNvPr id="27" name="TekstniOkvir 26">
            <a:extLst>
              <a:ext uri="{FF2B5EF4-FFF2-40B4-BE49-F238E27FC236}">
                <a16:creationId xmlns:a16="http://schemas.microsoft.com/office/drawing/2014/main" id="{411870B7-10CA-4D2F-8061-D7342F92D80E}"/>
              </a:ext>
            </a:extLst>
          </p:cNvPr>
          <p:cNvSpPr txBox="1"/>
          <p:nvPr/>
        </p:nvSpPr>
        <p:spPr>
          <a:xfrm>
            <a:off x="4828434" y="3873739"/>
            <a:ext cx="1936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rgbClr val="00B050"/>
                </a:solidFill>
              </a:rPr>
              <a:t>56.8 km</a:t>
            </a:r>
          </a:p>
        </p:txBody>
      </p:sp>
      <p:cxnSp>
        <p:nvCxnSpPr>
          <p:cNvPr id="29" name="Ravni poveznik sa strelicom 28">
            <a:extLst>
              <a:ext uri="{FF2B5EF4-FFF2-40B4-BE49-F238E27FC236}">
                <a16:creationId xmlns:a16="http://schemas.microsoft.com/office/drawing/2014/main" id="{9A3AF299-241E-4387-9BFD-5A0DC94DF969}"/>
              </a:ext>
            </a:extLst>
          </p:cNvPr>
          <p:cNvCxnSpPr>
            <a:cxnSpLocks/>
          </p:cNvCxnSpPr>
          <p:nvPr/>
        </p:nvCxnSpPr>
        <p:spPr>
          <a:xfrm flipH="1" flipV="1">
            <a:off x="4007615" y="3082782"/>
            <a:ext cx="910118" cy="663437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kstniOkvir 29">
                <a:extLst>
                  <a:ext uri="{FF2B5EF4-FFF2-40B4-BE49-F238E27FC236}">
                    <a16:creationId xmlns:a16="http://schemas.microsoft.com/office/drawing/2014/main" id="{92A82E1E-6B16-482A-80C5-1B1D46480B51}"/>
                  </a:ext>
                </a:extLst>
              </p:cNvPr>
              <p:cNvSpPr txBox="1"/>
              <p:nvPr/>
            </p:nvSpPr>
            <p:spPr>
              <a:xfrm>
                <a:off x="8221132" y="1909890"/>
                <a:ext cx="2865120" cy="14796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320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hr-HR" sz="32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3200" i="1">
                              <a:latin typeface="Cambria Math" panose="02040503050406030204" pitchFamily="18" charset="0"/>
                            </a:rPr>
                            <m:t>360°×</m:t>
                          </m:r>
                          <m:r>
                            <a:rPr lang="hr-HR" sz="32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num>
                        <m:den>
                          <m:r>
                            <a:rPr lang="hr-HR" sz="3200" i="1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hr-HR" sz="32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hr-HR" sz="3200" i="1">
                              <a:latin typeface="Cambria Math" panose="02040503050406030204" pitchFamily="18" charset="0"/>
                            </a:rPr>
                            <m:t>𝛽</m:t>
                          </m:r>
                        </m:den>
                      </m:f>
                    </m:oMath>
                  </m:oMathPara>
                </a14:m>
                <a:endParaRPr lang="hr-HR" sz="2400" dirty="0"/>
              </a:p>
              <a:p>
                <a:endParaRPr lang="hr-HR" sz="2400" dirty="0"/>
              </a:p>
            </p:txBody>
          </p:sp>
        </mc:Choice>
        <mc:Fallback xmlns="">
          <p:sp>
            <p:nvSpPr>
              <p:cNvPr id="30" name="TekstniOkvir 29">
                <a:extLst>
                  <a:ext uri="{FF2B5EF4-FFF2-40B4-BE49-F238E27FC236}">
                    <a16:creationId xmlns:a16="http://schemas.microsoft.com/office/drawing/2014/main" id="{92A82E1E-6B16-482A-80C5-1B1D46480B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1132" y="1909890"/>
                <a:ext cx="2865120" cy="147963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kstniOkvir 30">
                <a:extLst>
                  <a:ext uri="{FF2B5EF4-FFF2-40B4-BE49-F238E27FC236}">
                    <a16:creationId xmlns:a16="http://schemas.microsoft.com/office/drawing/2014/main" id="{CE8780A9-F26E-4E3A-AC09-8205945ECC74}"/>
                  </a:ext>
                </a:extLst>
              </p:cNvPr>
              <p:cNvSpPr txBox="1"/>
              <p:nvPr/>
            </p:nvSpPr>
            <p:spPr>
              <a:xfrm>
                <a:off x="8354800" y="3248781"/>
                <a:ext cx="3801534" cy="13051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3200" i="1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hr-HR" sz="32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hr-HR" sz="32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3200" i="1">
                              <a:latin typeface="Cambria Math" panose="02040503050406030204" pitchFamily="18" charset="0"/>
                            </a:rPr>
                            <m:t>360°×</m:t>
                          </m:r>
                          <m:r>
                            <a:rPr lang="hr-HR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56.8</m:t>
                          </m:r>
                          <m:r>
                            <a:rPr lang="hr-HR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𝑘𝑚</m:t>
                          </m:r>
                        </m:num>
                        <m:den>
                          <m:r>
                            <a:rPr lang="hr-HR" sz="3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45.56</m:t>
                          </m:r>
                          <m:r>
                            <m:rPr>
                              <m:nor/>
                            </m:rPr>
                            <a:rPr lang="hr-HR" sz="3200" dirty="0">
                              <a:solidFill>
                                <a:srgbClr val="00B0F0"/>
                              </a:solidFill>
                            </a:rPr>
                            <m:t>°</m:t>
                          </m:r>
                          <m:r>
                            <a:rPr lang="hr-HR" sz="3200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hr-HR" sz="3200" dirty="0">
                              <a:solidFill>
                                <a:schemeClr val="accent1"/>
                              </a:solidFill>
                            </a:rPr>
                            <m:t>45°</m:t>
                          </m:r>
                        </m:den>
                      </m:f>
                    </m:oMath>
                  </m:oMathPara>
                </a14:m>
                <a:endParaRPr lang="hr-HR" dirty="0"/>
              </a:p>
              <a:p>
                <a:endParaRPr lang="hr-HR" dirty="0"/>
              </a:p>
            </p:txBody>
          </p:sp>
        </mc:Choice>
        <mc:Fallback xmlns="">
          <p:sp>
            <p:nvSpPr>
              <p:cNvPr id="31" name="TekstniOkvir 30">
                <a:extLst>
                  <a:ext uri="{FF2B5EF4-FFF2-40B4-BE49-F238E27FC236}">
                    <a16:creationId xmlns:a16="http://schemas.microsoft.com/office/drawing/2014/main" id="{CE8780A9-F26E-4E3A-AC09-8205945ECC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4800" y="3248781"/>
                <a:ext cx="3801534" cy="130510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kstniOkvir 31">
                <a:extLst>
                  <a:ext uri="{FF2B5EF4-FFF2-40B4-BE49-F238E27FC236}">
                    <a16:creationId xmlns:a16="http://schemas.microsoft.com/office/drawing/2014/main" id="{8761DCF6-6218-466F-AACF-3E57CAE119DD}"/>
                  </a:ext>
                </a:extLst>
              </p:cNvPr>
              <p:cNvSpPr txBox="1"/>
              <p:nvPr/>
            </p:nvSpPr>
            <p:spPr>
              <a:xfrm>
                <a:off x="8221132" y="4902200"/>
                <a:ext cx="326813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hr-HR" sz="3200" i="1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hr-HR" sz="3200" dirty="0"/>
                  <a:t>= 36514.286 km</a:t>
                </a:r>
              </a:p>
            </p:txBody>
          </p:sp>
        </mc:Choice>
        <mc:Fallback xmlns="">
          <p:sp>
            <p:nvSpPr>
              <p:cNvPr id="32" name="TekstniOkvir 31">
                <a:extLst>
                  <a:ext uri="{FF2B5EF4-FFF2-40B4-BE49-F238E27FC236}">
                    <a16:creationId xmlns:a16="http://schemas.microsoft.com/office/drawing/2014/main" id="{8761DCF6-6218-466F-AACF-3E57CAE119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1132" y="4902200"/>
                <a:ext cx="3268135" cy="584775"/>
              </a:xfrm>
              <a:prstGeom prst="rect">
                <a:avLst/>
              </a:prstGeom>
              <a:blipFill>
                <a:blip r:embed="rId5"/>
                <a:stretch>
                  <a:fillRect t="-12500" r="-187" b="-34375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1493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theme/theme1.xml><?xml version="1.0" encoding="utf-8"?>
<a:theme xmlns:a="http://schemas.openxmlformats.org/drawingml/2006/main" name="Retrospektiva">
  <a:themeElements>
    <a:clrScheme name="Retrospek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54</TotalTime>
  <Words>146</Words>
  <Application>Microsoft Office PowerPoint</Application>
  <PresentationFormat>Široki zaslon</PresentationFormat>
  <Paragraphs>36</Paragraphs>
  <Slides>6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6</vt:i4>
      </vt:variant>
    </vt:vector>
  </HeadingPairs>
  <TitlesOfParts>
    <vt:vector size="11" baseType="lpstr">
      <vt:lpstr>Calibri</vt:lpstr>
      <vt:lpstr>Calibri Light</vt:lpstr>
      <vt:lpstr>Cambria Math</vt:lpstr>
      <vt:lpstr>Wingdings</vt:lpstr>
      <vt:lpstr>Retrospektiva</vt:lpstr>
      <vt:lpstr>Eratosten</vt:lpstr>
      <vt:lpstr>Tko je bio Eratosten?</vt:lpstr>
      <vt:lpstr>Kada i kako smo dobili mjere?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Eratosten</dc:title>
  <dc:creator>Antonio Glavas</dc:creator>
  <cp:lastModifiedBy>Boris Vuksan</cp:lastModifiedBy>
  <cp:revision>8</cp:revision>
  <dcterms:created xsi:type="dcterms:W3CDTF">2019-03-27T13:54:52Z</dcterms:created>
  <dcterms:modified xsi:type="dcterms:W3CDTF">2019-04-01T16:13:30Z</dcterms:modified>
</cp:coreProperties>
</file>